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Arial Narrow"/>
      <p:regular r:id="rId27"/>
      <p:bold r:id="rId28"/>
      <p:italic r:id="rId29"/>
      <p:boldItalic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illSans-regular.fntdata"/><Relationship Id="rId30" Type="http://schemas.openxmlformats.org/officeDocument/2006/relationships/font" Target="fonts/ArialNarrow-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GillSans-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100"/>
              <a:buFont typeface="Arial"/>
              <a:buNone/>
            </a:pPr>
            <a:r>
              <a:rPr lang="en-US">
                <a:solidFill>
                  <a:schemeClr val="dk1"/>
                </a:solidFill>
              </a:rPr>
              <a:t>The pyramid shows the risks and rewards of different types of investments.</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US">
                <a:solidFill>
                  <a:schemeClr val="dk1"/>
                </a:solidFill>
              </a:rPr>
              <a:t>Investments with lower risks and lower returns are at the bottom of the pyramid – where the large base makes it stable. As you move up the pyramid, returns usually become greater, but so do the risks.</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US">
                <a:solidFill>
                  <a:schemeClr val="dk1"/>
                </a:solidFill>
              </a:rPr>
              <a:t>As an investor, you should move up the pyramid only after you have built a strong foundation. And only if you decide that you are comfortable with the idea of risking your money. While higher rates of return at the top are tempting, keep this in mind: there is no guarantee that higher-risk investments will actually give you higher returns.</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166" name="Google Shape;16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64" name="Google Shape;26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9" name="Google Shape;26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5: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dk1"/>
                </a:solidFill>
                <a:highlight>
                  <a:srgbClr val="FFFFFF"/>
                </a:highlight>
              </a:rPr>
              <a:t>See activity at http://financeintheclassroom.org/downloads/AnalogyLessonPlan.pdf </a:t>
            </a:r>
            <a:endParaRPr/>
          </a:p>
        </p:txBody>
      </p:sp>
      <p:sp>
        <p:nvSpPr>
          <p:cNvPr id="282" name="Google Shape;28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54934a9b22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4934a9b22_1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54934a9b22_1_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80" name="Shape 80"/>
        <p:cNvGrpSpPr/>
        <p:nvPr/>
      </p:nvGrpSpPr>
      <p:grpSpPr>
        <a:xfrm>
          <a:off x="0" y="0"/>
          <a:ext cx="0" cy="0"/>
          <a:chOff x="0" y="0"/>
          <a:chExt cx="0" cy="0"/>
        </a:xfrm>
      </p:grpSpPr>
      <p:grpSp>
        <p:nvGrpSpPr>
          <p:cNvPr id="81" name="Google Shape;81;p2"/>
          <p:cNvGrpSpPr/>
          <p:nvPr/>
        </p:nvGrpSpPr>
        <p:grpSpPr>
          <a:xfrm>
            <a:off x="3175" y="4267200"/>
            <a:ext cx="9140825" cy="2590800"/>
            <a:chOff x="2" y="2688"/>
            <a:chExt cx="5758" cy="1632"/>
          </a:xfrm>
        </p:grpSpPr>
        <p:sp>
          <p:nvSpPr>
            <p:cNvPr id="82" name="Google Shape;82;p2"/>
            <p:cNvSpPr/>
            <p:nvPr/>
          </p:nvSpPr>
          <p:spPr>
            <a:xfrm>
              <a:off x="2" y="2688"/>
              <a:ext cx="5758" cy="1632"/>
            </a:xfrm>
            <a:custGeom>
              <a:rect b="b" l="l" r="r" t="t"/>
              <a:pathLst>
                <a:path extrusionOk="0" h="4316" w="5740">
                  <a:moveTo>
                    <a:pt x="5740" y="4316"/>
                  </a:moveTo>
                  <a:lnTo>
                    <a:pt x="0" y="4316"/>
                  </a:lnTo>
                  <a:lnTo>
                    <a:pt x="0" y="0"/>
                  </a:lnTo>
                  <a:lnTo>
                    <a:pt x="5740" y="0"/>
                  </a:lnTo>
                  <a:lnTo>
                    <a:pt x="5740" y="4316"/>
                  </a:lnTo>
                  <a:lnTo>
                    <a:pt x="5740" y="4316"/>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3" name="Google Shape;83;p2"/>
            <p:cNvGrpSpPr/>
            <p:nvPr/>
          </p:nvGrpSpPr>
          <p:grpSpPr>
            <a:xfrm>
              <a:off x="3528" y="3715"/>
              <a:ext cx="792" cy="521"/>
              <a:chOff x="3527" y="3715"/>
              <a:chExt cx="792" cy="521"/>
            </a:xfrm>
          </p:grpSpPr>
          <p:sp>
            <p:nvSpPr>
              <p:cNvPr id="84" name="Google Shape;84;p2"/>
              <p:cNvSpPr/>
              <p:nvPr/>
            </p:nvSpPr>
            <p:spPr>
              <a:xfrm>
                <a:off x="3686" y="3810"/>
                <a:ext cx="532" cy="327"/>
              </a:xfrm>
              <a:prstGeom prst="ellipse">
                <a:avLst/>
              </a:prstGeom>
              <a:gradFill>
                <a:gsLst>
                  <a:gs pos="0">
                    <a:schemeClr val="accent2"/>
                  </a:gs>
                  <a:gs pos="100000">
                    <a:srgbClr val="DCD9A4"/>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2"/>
              <p:cNvSpPr/>
              <p:nvPr/>
            </p:nvSpPr>
            <p:spPr>
              <a:xfrm>
                <a:off x="3726" y="3840"/>
                <a:ext cx="452" cy="275"/>
              </a:xfrm>
              <a:prstGeom prst="ellipse">
                <a:avLst/>
              </a:prstGeom>
              <a:gradFill>
                <a:gsLst>
                  <a:gs pos="0">
                    <a:srgbClr val="DCD9A4"/>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2"/>
              <p:cNvSpPr/>
              <p:nvPr/>
            </p:nvSpPr>
            <p:spPr>
              <a:xfrm>
                <a:off x="3782" y="3872"/>
                <a:ext cx="344" cy="207"/>
              </a:xfrm>
              <a:prstGeom prst="ellipse">
                <a:avLst/>
              </a:pr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 name="Google Shape;87;p2"/>
              <p:cNvSpPr/>
              <p:nvPr/>
            </p:nvSpPr>
            <p:spPr>
              <a:xfrm>
                <a:off x="3822" y="3896"/>
                <a:ext cx="262" cy="159"/>
              </a:xfrm>
              <a:prstGeom prst="ellipse">
                <a:avLst/>
              </a:prstGeom>
              <a:gradFill>
                <a:gsLst>
                  <a:gs pos="0">
                    <a:srgbClr val="E2DFA9"/>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2"/>
              <p:cNvSpPr/>
              <p:nvPr/>
            </p:nvSpPr>
            <p:spPr>
              <a:xfrm>
                <a:off x="3856" y="3922"/>
                <a:ext cx="192" cy="107"/>
              </a:xfrm>
              <a:prstGeom prst="ellipse">
                <a:avLst/>
              </a:pr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 name="Google Shape;89;p2"/>
              <p:cNvSpPr/>
              <p:nvPr/>
            </p:nvSpPr>
            <p:spPr>
              <a:xfrm>
                <a:off x="3575" y="3715"/>
                <a:ext cx="383" cy="161"/>
              </a:xfrm>
              <a:custGeom>
                <a:rect b="b" l="l" r="r" t="t"/>
                <a:pathLst>
                  <a:path extrusionOk="0" h="161" w="382">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DFDCA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 name="Google Shape;90;p2"/>
              <p:cNvSpPr/>
              <p:nvPr/>
            </p:nvSpPr>
            <p:spPr>
              <a:xfrm>
                <a:off x="3695" y="4170"/>
                <a:ext cx="444" cy="66"/>
              </a:xfrm>
              <a:custGeom>
                <a:rect b="b" l="l" r="r" t="t"/>
                <a:pathLst>
                  <a:path extrusionOk="0" h="66" w="443">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s>
                  <a:gs pos="100000">
                    <a:srgbClr val="D5D29F"/>
                  </a:gs>
                </a:gsLst>
                <a:lin ang="8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 name="Google Shape;91;p2"/>
              <p:cNvSpPr/>
              <p:nvPr/>
            </p:nvSpPr>
            <p:spPr>
              <a:xfrm>
                <a:off x="3527" y="3906"/>
                <a:ext cx="89" cy="216"/>
              </a:xfrm>
              <a:custGeom>
                <a:rect b="b" l="l" r="r" t="t"/>
                <a:pathLst>
                  <a:path extrusionOk="0" h="216" w="89">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D8D6A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 name="Google Shape;92;p2"/>
              <p:cNvSpPr/>
              <p:nvPr/>
            </p:nvSpPr>
            <p:spPr>
              <a:xfrm>
                <a:off x="3569" y="3745"/>
                <a:ext cx="750" cy="461"/>
              </a:xfrm>
              <a:custGeom>
                <a:rect b="b" l="l" r="r" t="t"/>
                <a:pathLst>
                  <a:path extrusionOk="0" h="461" w="747">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rgbClr val="DCD9A4"/>
                  </a:gs>
                  <a:gs pos="100000">
                    <a:schemeClr val="accent2"/>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 name="Google Shape;93;p2"/>
              <p:cNvSpPr/>
              <p:nvPr/>
            </p:nvSpPr>
            <p:spPr>
              <a:xfrm>
                <a:off x="4037" y="3721"/>
                <a:ext cx="96" cy="30"/>
              </a:xfrm>
              <a:custGeom>
                <a:rect b="b" l="l" r="r" t="t"/>
                <a:pathLst>
                  <a:path extrusionOk="0" h="30" w="96">
                    <a:moveTo>
                      <a:pt x="0" y="0"/>
                    </a:moveTo>
                    <a:lnTo>
                      <a:pt x="0" y="12"/>
                    </a:lnTo>
                    <a:lnTo>
                      <a:pt x="48" y="18"/>
                    </a:lnTo>
                    <a:lnTo>
                      <a:pt x="96" y="30"/>
                    </a:lnTo>
                    <a:lnTo>
                      <a:pt x="96" y="24"/>
                    </a:lnTo>
                    <a:lnTo>
                      <a:pt x="96" y="18"/>
                    </a:lnTo>
                    <a:lnTo>
                      <a:pt x="48" y="12"/>
                    </a:lnTo>
                    <a:lnTo>
                      <a:pt x="0" y="0"/>
                    </a:lnTo>
                    <a:lnTo>
                      <a:pt x="0" y="0"/>
                    </a:lnTo>
                    <a:close/>
                  </a:path>
                </a:pathLst>
              </a:custGeom>
              <a:gradFill>
                <a:gsLst>
                  <a:gs pos="0">
                    <a:srgbClr val="D8D6A2"/>
                  </a:gs>
                  <a:gs pos="100000">
                    <a:schemeClr val="accent2"/>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 name="Google Shape;94;p2"/>
              <p:cNvSpPr/>
              <p:nvPr/>
            </p:nvSpPr>
            <p:spPr>
              <a:xfrm>
                <a:off x="3910" y="3948"/>
                <a:ext cx="84" cy="53"/>
              </a:xfrm>
              <a:prstGeom prst="ellipse">
                <a:avLst/>
              </a:prstGeom>
              <a:gradFill>
                <a:gsLst>
                  <a:gs pos="0">
                    <a:srgbClr val="DFDCA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5" name="Google Shape;95;p2"/>
            <p:cNvGrpSpPr/>
            <p:nvPr/>
          </p:nvGrpSpPr>
          <p:grpSpPr>
            <a:xfrm>
              <a:off x="1776" y="3631"/>
              <a:ext cx="1626" cy="683"/>
              <a:chOff x="1776" y="3631"/>
              <a:chExt cx="1626" cy="683"/>
            </a:xfrm>
          </p:grpSpPr>
          <p:sp>
            <p:nvSpPr>
              <p:cNvPr id="96" name="Google Shape;96;p2"/>
              <p:cNvSpPr/>
              <p:nvPr/>
            </p:nvSpPr>
            <p:spPr>
              <a:xfrm>
                <a:off x="2268" y="3934"/>
                <a:ext cx="638" cy="377"/>
              </a:xfrm>
              <a:prstGeom prst="ellipse">
                <a:avLst/>
              </a:prstGeom>
              <a:gradFill>
                <a:gsLst>
                  <a:gs pos="0">
                    <a:schemeClr val="accent2"/>
                  </a:gs>
                  <a:gs pos="100000">
                    <a:srgbClr val="D8D6A2"/>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 name="Google Shape;97;p2"/>
              <p:cNvSpPr/>
              <p:nvPr/>
            </p:nvSpPr>
            <p:spPr>
              <a:xfrm>
                <a:off x="2314" y="3958"/>
                <a:ext cx="543" cy="332"/>
              </a:xfrm>
              <a:prstGeom prst="ellipse">
                <a:avLst/>
              </a:prstGeom>
              <a:gradFill>
                <a:gsLst>
                  <a:gs pos="0">
                    <a:srgbClr val="D8D6A2"/>
                  </a:gs>
                  <a:gs pos="100000">
                    <a:schemeClr val="accent2"/>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 name="Google Shape;98;p2"/>
              <p:cNvSpPr/>
              <p:nvPr/>
            </p:nvSpPr>
            <p:spPr>
              <a:xfrm>
                <a:off x="2341" y="3979"/>
                <a:ext cx="501" cy="299"/>
              </a:xfrm>
              <a:prstGeom prst="ellipse">
                <a:avLst/>
              </a:prstGeom>
              <a:gradFill>
                <a:gsLst>
                  <a:gs pos="0">
                    <a:schemeClr val="accent2"/>
                  </a:gs>
                  <a:gs pos="100000">
                    <a:srgbClr val="DCD9A4"/>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 name="Google Shape;99;p2"/>
              <p:cNvSpPr/>
              <p:nvPr/>
            </p:nvSpPr>
            <p:spPr>
              <a:xfrm>
                <a:off x="2368" y="3997"/>
                <a:ext cx="444" cy="258"/>
              </a:xfrm>
              <a:prstGeom prst="ellipse">
                <a:avLst/>
              </a:prstGeom>
              <a:gradFill>
                <a:gsLst>
                  <a:gs pos="0">
                    <a:srgbClr val="D8D6A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 name="Google Shape;100;p2"/>
              <p:cNvSpPr/>
              <p:nvPr/>
            </p:nvSpPr>
            <p:spPr>
              <a:xfrm>
                <a:off x="2385" y="4005"/>
                <a:ext cx="413" cy="240"/>
              </a:xfrm>
              <a:prstGeom prst="ellipse">
                <a:avLst/>
              </a:prstGeom>
              <a:gradFill>
                <a:gsLst>
                  <a:gs pos="0">
                    <a:srgbClr val="DFDCA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 name="Google Shape;101;p2"/>
              <p:cNvSpPr/>
              <p:nvPr/>
            </p:nvSpPr>
            <p:spPr>
              <a:xfrm>
                <a:off x="2437" y="4026"/>
                <a:ext cx="306" cy="192"/>
              </a:xfrm>
              <a:prstGeom prst="ellipse">
                <a:avLst/>
              </a:prstGeom>
              <a:gradFill>
                <a:gsLst>
                  <a:gs pos="0">
                    <a:srgbClr val="D8D6A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 name="Google Shape;102;p2"/>
              <p:cNvSpPr/>
              <p:nvPr/>
            </p:nvSpPr>
            <p:spPr>
              <a:xfrm>
                <a:off x="2476" y="4056"/>
                <a:ext cx="227" cy="135"/>
              </a:xfrm>
              <a:prstGeom prst="ellipse">
                <a:avLst/>
              </a:prstGeom>
              <a:gradFill>
                <a:gsLst>
                  <a:gs pos="0">
                    <a:srgbClr val="DCD9A4"/>
                  </a:gs>
                  <a:gs pos="100000">
                    <a:schemeClr val="accent2"/>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 name="Google Shape;103;p2"/>
              <p:cNvSpPr/>
              <p:nvPr/>
            </p:nvSpPr>
            <p:spPr>
              <a:xfrm>
                <a:off x="2542" y="4097"/>
                <a:ext cx="90" cy="60"/>
              </a:xfrm>
              <a:prstGeom prst="ellipse">
                <a:avLst/>
              </a:prstGeom>
              <a:gradFill>
                <a:gsLst>
                  <a:gs pos="0">
                    <a:srgbClr val="DCD9A4"/>
                  </a:gs>
                  <a:gs pos="100000">
                    <a:schemeClr val="accent2"/>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 name="Google Shape;104;p2"/>
              <p:cNvSpPr/>
              <p:nvPr/>
            </p:nvSpPr>
            <p:spPr>
              <a:xfrm>
                <a:off x="2585" y="3822"/>
                <a:ext cx="449" cy="186"/>
              </a:xfrm>
              <a:custGeom>
                <a:rect b="b" l="l" r="r" t="t"/>
                <a:pathLst>
                  <a:path extrusionOk="0" h="186" w="448">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DCD9A4"/>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 name="Google Shape;105;p2"/>
              <p:cNvSpPr/>
              <p:nvPr/>
            </p:nvSpPr>
            <p:spPr>
              <a:xfrm>
                <a:off x="2142" y="3852"/>
                <a:ext cx="892" cy="462"/>
              </a:xfrm>
              <a:custGeom>
                <a:rect b="b" l="l" r="r" t="t"/>
                <a:pathLst>
                  <a:path extrusionOk="0" h="462" w="89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rgbClr val="D5D29F"/>
                  </a:gs>
                  <a:gs pos="100000">
                    <a:schemeClr val="accent2"/>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 name="Google Shape;106;p2"/>
              <p:cNvSpPr/>
              <p:nvPr/>
            </p:nvSpPr>
            <p:spPr>
              <a:xfrm>
                <a:off x="2082" y="3828"/>
                <a:ext cx="407" cy="486"/>
              </a:xfrm>
              <a:custGeom>
                <a:rect b="b" l="l" r="r" t="t"/>
                <a:pathLst>
                  <a:path extrusionOk="0" h="486" w="40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rgbClr val="DCD9A4"/>
                  </a:gs>
                  <a:gs pos="100000">
                    <a:schemeClr val="accent2"/>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 name="Google Shape;107;p2"/>
              <p:cNvSpPr/>
              <p:nvPr/>
            </p:nvSpPr>
            <p:spPr>
              <a:xfrm>
                <a:off x="2987" y="4044"/>
                <a:ext cx="108" cy="252"/>
              </a:xfrm>
              <a:custGeom>
                <a:rect b="b" l="l" r="r" t="t"/>
                <a:pathLst>
                  <a:path extrusionOk="0" h="252" w="107">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D2CF9D"/>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 name="Google Shape;108;p2"/>
              <p:cNvSpPr/>
              <p:nvPr/>
            </p:nvSpPr>
            <p:spPr>
              <a:xfrm>
                <a:off x="2068" y="3685"/>
                <a:ext cx="835" cy="150"/>
              </a:xfrm>
              <a:custGeom>
                <a:rect b="b" l="l" r="r" t="t"/>
                <a:pathLst>
                  <a:path extrusionOk="0" h="150" w="835">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 name="Google Shape;109;p2"/>
              <p:cNvSpPr/>
              <p:nvPr/>
            </p:nvSpPr>
            <p:spPr>
              <a:xfrm>
                <a:off x="1867" y="3853"/>
                <a:ext cx="171" cy="461"/>
              </a:xfrm>
              <a:custGeom>
                <a:rect b="b" l="l" r="r" t="t"/>
                <a:pathLst>
                  <a:path extrusionOk="0" h="461" w="17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 name="Google Shape;110;p2"/>
              <p:cNvSpPr/>
              <p:nvPr/>
            </p:nvSpPr>
            <p:spPr>
              <a:xfrm>
                <a:off x="2951" y="3751"/>
                <a:ext cx="360" cy="563"/>
              </a:xfrm>
              <a:custGeom>
                <a:rect b="b" l="l" r="r" t="t"/>
                <a:pathLst>
                  <a:path extrusionOk="0" h="563" w="36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D8D6A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 name="Google Shape;111;p2"/>
              <p:cNvSpPr/>
              <p:nvPr/>
            </p:nvSpPr>
            <p:spPr>
              <a:xfrm>
                <a:off x="2318" y="3631"/>
                <a:ext cx="1078" cy="425"/>
              </a:xfrm>
              <a:custGeom>
                <a:rect b="b" l="l" r="r" t="t"/>
                <a:pathLst>
                  <a:path extrusionOk="0" h="425" w="1078">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D8D6A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2"/>
              <p:cNvSpPr/>
              <p:nvPr/>
            </p:nvSpPr>
            <p:spPr>
              <a:xfrm>
                <a:off x="3304" y="4080"/>
                <a:ext cx="98" cy="234"/>
              </a:xfrm>
              <a:custGeom>
                <a:rect b="b" l="l" r="r" t="t"/>
                <a:pathLst>
                  <a:path extrusionOk="0" h="234" w="98">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D8D6A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2"/>
              <p:cNvSpPr/>
              <p:nvPr/>
            </p:nvSpPr>
            <p:spPr>
              <a:xfrm>
                <a:off x="1776" y="3673"/>
                <a:ext cx="481" cy="641"/>
              </a:xfrm>
              <a:custGeom>
                <a:rect b="b" l="l" r="r" t="t"/>
                <a:pathLst>
                  <a:path extrusionOk="0" h="641" w="48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14" name="Google Shape;114;p2"/>
            <p:cNvGrpSpPr/>
            <p:nvPr/>
          </p:nvGrpSpPr>
          <p:grpSpPr>
            <a:xfrm>
              <a:off x="4128" y="3360"/>
              <a:ext cx="1351" cy="821"/>
              <a:chOff x="4128" y="3360"/>
              <a:chExt cx="1351" cy="821"/>
            </a:xfrm>
          </p:grpSpPr>
          <p:sp>
            <p:nvSpPr>
              <p:cNvPr id="115" name="Google Shape;115;p2"/>
              <p:cNvSpPr/>
              <p:nvPr/>
            </p:nvSpPr>
            <p:spPr>
              <a:xfrm>
                <a:off x="4200" y="3402"/>
                <a:ext cx="1201" cy="731"/>
              </a:xfrm>
              <a:custGeom>
                <a:rect b="b" l="l" r="r" t="t"/>
                <a:pathLst>
                  <a:path extrusionOk="0" h="731" w="120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p2"/>
              <p:cNvSpPr/>
              <p:nvPr/>
            </p:nvSpPr>
            <p:spPr>
              <a:xfrm>
                <a:off x="4128" y="3366"/>
                <a:ext cx="544" cy="737"/>
              </a:xfrm>
              <a:custGeom>
                <a:rect b="b" l="l" r="r" t="t"/>
                <a:pathLst>
                  <a:path extrusionOk="0" h="737" w="544">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p2"/>
              <p:cNvSpPr/>
              <p:nvPr/>
            </p:nvSpPr>
            <p:spPr>
              <a:xfrm>
                <a:off x="4792" y="3360"/>
                <a:ext cx="609" cy="252"/>
              </a:xfrm>
              <a:custGeom>
                <a:rect b="b" l="l" r="r" t="t"/>
                <a:pathLst>
                  <a:path extrusionOk="0" h="252" w="609">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E8E5B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p2"/>
              <p:cNvSpPr/>
              <p:nvPr/>
            </p:nvSpPr>
            <p:spPr>
              <a:xfrm>
                <a:off x="5246" y="4007"/>
                <a:ext cx="72" cy="54"/>
              </a:xfrm>
              <a:custGeom>
                <a:rect b="b" l="l" r="r" t="t"/>
                <a:pathLst>
                  <a:path extrusionOk="0" h="54" w="72">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 name="Google Shape;119;p2"/>
              <p:cNvSpPr/>
              <p:nvPr/>
            </p:nvSpPr>
            <p:spPr>
              <a:xfrm>
                <a:off x="4505" y="4073"/>
                <a:ext cx="705" cy="108"/>
              </a:xfrm>
              <a:custGeom>
                <a:rect b="b" l="l" r="r" t="t"/>
                <a:pathLst>
                  <a:path extrusionOk="0" h="108" w="705">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 name="Google Shape;120;p2"/>
              <p:cNvSpPr/>
              <p:nvPr/>
            </p:nvSpPr>
            <p:spPr>
              <a:xfrm>
                <a:off x="5336" y="3654"/>
                <a:ext cx="143" cy="341"/>
              </a:xfrm>
              <a:custGeom>
                <a:rect b="b" l="l" r="r" t="t"/>
                <a:pathLst>
                  <a:path extrusionOk="0" h="341" w="143">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 name="Google Shape;121;p2"/>
              <p:cNvSpPr/>
              <p:nvPr/>
            </p:nvSpPr>
            <p:spPr>
              <a:xfrm>
                <a:off x="5061" y="3624"/>
                <a:ext cx="83" cy="90"/>
              </a:xfrm>
              <a:custGeom>
                <a:rect b="b" l="l" r="r" t="t"/>
                <a:pathLst>
                  <a:path extrusionOk="0" h="90" w="83">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 name="Google Shape;122;p2"/>
              <p:cNvSpPr/>
              <p:nvPr/>
            </p:nvSpPr>
            <p:spPr>
              <a:xfrm>
                <a:off x="4445" y="3552"/>
                <a:ext cx="717" cy="431"/>
              </a:xfrm>
              <a:custGeom>
                <a:rect b="b" l="l" r="r" t="t"/>
                <a:pathLst>
                  <a:path extrusionOk="0" h="431" w="717">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 name="Google Shape;123;p2"/>
              <p:cNvSpPr/>
              <p:nvPr/>
            </p:nvSpPr>
            <p:spPr>
              <a:xfrm>
                <a:off x="4349" y="3510"/>
                <a:ext cx="909" cy="533"/>
              </a:xfrm>
              <a:custGeom>
                <a:rect b="b" l="l" r="r" t="t"/>
                <a:pathLst>
                  <a:path extrusionOk="0" h="533" w="909">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s>
                  <a:gs pos="100000">
                    <a:srgbClr val="E7E4AF"/>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2"/>
              <p:cNvSpPr/>
              <p:nvPr/>
            </p:nvSpPr>
            <p:spPr>
              <a:xfrm>
                <a:off x="4564" y="3492"/>
                <a:ext cx="365" cy="66"/>
              </a:xfrm>
              <a:custGeom>
                <a:rect b="b" l="l" r="r" t="t"/>
                <a:pathLst>
                  <a:path extrusionOk="0" h="66" w="365">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 name="Google Shape;125;p2"/>
              <p:cNvSpPr/>
              <p:nvPr/>
            </p:nvSpPr>
            <p:spPr>
              <a:xfrm>
                <a:off x="4463" y="3558"/>
                <a:ext cx="66" cy="48"/>
              </a:xfrm>
              <a:custGeom>
                <a:rect b="b" l="l" r="r" t="t"/>
                <a:pathLst>
                  <a:path extrusionOk="0" h="48" w="66">
                    <a:moveTo>
                      <a:pt x="66" y="18"/>
                    </a:moveTo>
                    <a:lnTo>
                      <a:pt x="48" y="0"/>
                    </a:lnTo>
                    <a:lnTo>
                      <a:pt x="24" y="12"/>
                    </a:lnTo>
                    <a:lnTo>
                      <a:pt x="0" y="30"/>
                    </a:lnTo>
                    <a:lnTo>
                      <a:pt x="12" y="48"/>
                    </a:lnTo>
                    <a:lnTo>
                      <a:pt x="42" y="30"/>
                    </a:lnTo>
                    <a:lnTo>
                      <a:pt x="66" y="18"/>
                    </a:lnTo>
                    <a:lnTo>
                      <a:pt x="66" y="18"/>
                    </a:lnTo>
                    <a:close/>
                  </a:path>
                </a:pathLst>
              </a:cu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 name="Google Shape;126;p2"/>
              <p:cNvSpPr/>
              <p:nvPr/>
            </p:nvSpPr>
            <p:spPr>
              <a:xfrm>
                <a:off x="4546" y="3608"/>
                <a:ext cx="518" cy="319"/>
              </a:xfrm>
              <a:prstGeom prst="ellipse">
                <a:avLst/>
              </a:prstGeom>
              <a:gradFill>
                <a:gsLst>
                  <a:gs pos="0">
                    <a:schemeClr val="accent2"/>
                  </a:gs>
                  <a:gs pos="100000">
                    <a:srgbClr val="DFDCA7"/>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 name="Google Shape;127;p2"/>
              <p:cNvSpPr/>
              <p:nvPr/>
            </p:nvSpPr>
            <p:spPr>
              <a:xfrm>
                <a:off x="4578" y="3630"/>
                <a:ext cx="446" cy="271"/>
              </a:xfrm>
              <a:prstGeom prst="ellipse">
                <a:avLst/>
              </a:pr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 name="Google Shape;128;p2"/>
              <p:cNvSpPr/>
              <p:nvPr/>
            </p:nvSpPr>
            <p:spPr>
              <a:xfrm>
                <a:off x="4610" y="3650"/>
                <a:ext cx="386" cy="233"/>
              </a:xfrm>
              <a:prstGeom prst="ellipse">
                <a:avLst/>
              </a:pr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 name="Google Shape;129;p2"/>
              <p:cNvSpPr/>
              <p:nvPr/>
            </p:nvSpPr>
            <p:spPr>
              <a:xfrm>
                <a:off x="4654" y="3678"/>
                <a:ext cx="298" cy="177"/>
              </a:xfrm>
              <a:prstGeom prst="ellipse">
                <a:avLst/>
              </a:prstGeom>
              <a:gradFill>
                <a:gsLst>
                  <a:gs pos="0">
                    <a:srgbClr val="DFDCA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p2"/>
              <p:cNvSpPr/>
              <p:nvPr/>
            </p:nvSpPr>
            <p:spPr>
              <a:xfrm>
                <a:off x="4690" y="3698"/>
                <a:ext cx="222" cy="139"/>
              </a:xfrm>
              <a:prstGeom prst="ellipse">
                <a:avLst/>
              </a:pr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2"/>
              <p:cNvSpPr/>
              <p:nvPr/>
            </p:nvSpPr>
            <p:spPr>
              <a:xfrm>
                <a:off x="4738" y="3728"/>
                <a:ext cx="126" cy="81"/>
              </a:xfrm>
              <a:prstGeom prst="ellipse">
                <a:avLst/>
              </a:prstGeom>
              <a:gradFill>
                <a:gsLst>
                  <a:gs pos="0">
                    <a:srgbClr val="E2DFA9"/>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32" name="Google Shape;132;p2"/>
            <p:cNvGrpSpPr/>
            <p:nvPr/>
          </p:nvGrpSpPr>
          <p:grpSpPr>
            <a:xfrm>
              <a:off x="5280" y="3024"/>
              <a:ext cx="425" cy="258"/>
              <a:chOff x="5280" y="3024"/>
              <a:chExt cx="425" cy="258"/>
            </a:xfrm>
          </p:grpSpPr>
          <p:sp>
            <p:nvSpPr>
              <p:cNvPr id="133" name="Google Shape;133;p2"/>
              <p:cNvSpPr/>
              <p:nvPr/>
            </p:nvSpPr>
            <p:spPr>
              <a:xfrm>
                <a:off x="5280" y="3186"/>
                <a:ext cx="383" cy="96"/>
              </a:xfrm>
              <a:custGeom>
                <a:rect b="b" l="l" r="r" t="t"/>
                <a:pathLst>
                  <a:path extrusionOk="0" h="96" w="382">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2"/>
              <p:cNvSpPr/>
              <p:nvPr/>
            </p:nvSpPr>
            <p:spPr>
              <a:xfrm>
                <a:off x="5315" y="3024"/>
                <a:ext cx="258" cy="54"/>
              </a:xfrm>
              <a:custGeom>
                <a:rect b="b" l="l" r="r" t="t"/>
                <a:pathLst>
                  <a:path extrusionOk="0" h="54" w="258">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2"/>
              <p:cNvSpPr/>
              <p:nvPr/>
            </p:nvSpPr>
            <p:spPr>
              <a:xfrm>
                <a:off x="5645" y="3066"/>
                <a:ext cx="60" cy="156"/>
              </a:xfrm>
              <a:custGeom>
                <a:rect b="b" l="l" r="r" t="t"/>
                <a:pathLst>
                  <a:path extrusionOk="0" h="156" w="6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 name="Google Shape;136;p2"/>
              <p:cNvSpPr/>
              <p:nvPr/>
            </p:nvSpPr>
            <p:spPr>
              <a:xfrm>
                <a:off x="5375" y="3246"/>
                <a:ext cx="192" cy="18"/>
              </a:xfrm>
              <a:custGeom>
                <a:rect b="b" l="l" r="r" t="t"/>
                <a:pathLst>
                  <a:path extrusionOk="0" h="18" w="192">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 name="Google Shape;137;p2"/>
              <p:cNvSpPr/>
              <p:nvPr/>
            </p:nvSpPr>
            <p:spPr>
              <a:xfrm>
                <a:off x="5304" y="3042"/>
                <a:ext cx="161" cy="186"/>
              </a:xfrm>
              <a:custGeom>
                <a:rect b="b" l="l" r="r" t="t"/>
                <a:pathLst>
                  <a:path extrusionOk="0" h="186" w="161">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 name="Google Shape;138;p2"/>
              <p:cNvSpPr/>
              <p:nvPr/>
            </p:nvSpPr>
            <p:spPr>
              <a:xfrm>
                <a:off x="5489" y="3042"/>
                <a:ext cx="186" cy="210"/>
              </a:xfrm>
              <a:custGeom>
                <a:rect b="b" l="l" r="r" t="t"/>
                <a:pathLst>
                  <a:path extrusionOk="0" h="210" w="185">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 name="Google Shape;139;p2"/>
              <p:cNvSpPr/>
              <p:nvPr/>
            </p:nvSpPr>
            <p:spPr>
              <a:xfrm>
                <a:off x="5345" y="3058"/>
                <a:ext cx="299" cy="186"/>
              </a:xfrm>
              <a:custGeom>
                <a:rect b="b" l="l" r="r" t="t"/>
                <a:pathLst>
                  <a:path extrusionOk="0" h="186" w="299">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40" name="Google Shape;140;p2"/>
              <p:cNvGrpSpPr/>
              <p:nvPr/>
            </p:nvGrpSpPr>
            <p:grpSpPr>
              <a:xfrm>
                <a:off x="5381" y="3085"/>
                <a:ext cx="227" cy="132"/>
                <a:chOff x="5381" y="3085"/>
                <a:chExt cx="227" cy="132"/>
              </a:xfrm>
            </p:grpSpPr>
            <p:sp>
              <p:nvSpPr>
                <p:cNvPr id="141" name="Google Shape;141;p2"/>
                <p:cNvSpPr/>
                <p:nvPr/>
              </p:nvSpPr>
              <p:spPr>
                <a:xfrm>
                  <a:off x="5381" y="3085"/>
                  <a:ext cx="227" cy="132"/>
                </a:xfrm>
                <a:prstGeom prst="ellipse">
                  <a:avLst/>
                </a:pr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 name="Google Shape;142;p2"/>
                <p:cNvSpPr/>
                <p:nvPr/>
              </p:nvSpPr>
              <p:spPr>
                <a:xfrm>
                  <a:off x="5403" y="3099"/>
                  <a:ext cx="182" cy="102"/>
                </a:xfrm>
                <a:prstGeom prst="ellipse">
                  <a:avLst/>
                </a:pr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2"/>
                <p:cNvSpPr/>
                <p:nvPr/>
              </p:nvSpPr>
              <p:spPr>
                <a:xfrm>
                  <a:off x="5431" y="3109"/>
                  <a:ext cx="125" cy="82"/>
                </a:xfrm>
                <a:prstGeom prst="ellipse">
                  <a:avLst/>
                </a:pr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2"/>
                <p:cNvSpPr/>
                <p:nvPr/>
              </p:nvSpPr>
              <p:spPr>
                <a:xfrm>
                  <a:off x="5458" y="3125"/>
                  <a:ext cx="73" cy="47"/>
                </a:xfrm>
                <a:prstGeom prst="ellipse">
                  <a:avLst/>
                </a:pr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sp>
        <p:nvSpPr>
          <p:cNvPr id="145" name="Google Shape;145;p2"/>
          <p:cNvSpPr txBox="1"/>
          <p:nvPr>
            <p:ph type="ctrTitle"/>
          </p:nvPr>
        </p:nvSpPr>
        <p:spPr>
          <a:xfrm>
            <a:off x="685800" y="1692275"/>
            <a:ext cx="7772400" cy="1736725"/>
          </a:xfrm>
          <a:prstGeom prst="rect">
            <a:avLst/>
          </a:prstGeom>
          <a:noFill/>
          <a:ln>
            <a:noFill/>
          </a:ln>
        </p:spPr>
        <p:txBody>
          <a:bodyPr anchorCtr="1" anchor="b"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6" name="Google Shape;146;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SzPts val="1440"/>
              <a:buChar char="⮚"/>
              <a:defRPr/>
            </a:lvl1pPr>
            <a:lvl2pPr lvl="1" algn="l">
              <a:lnSpc>
                <a:spcPct val="100000"/>
              </a:lnSpc>
              <a:spcBef>
                <a:spcPts val="360"/>
              </a:spcBef>
              <a:spcAft>
                <a:spcPts val="0"/>
              </a:spcAft>
              <a:buSzPts val="9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SzPts val="1800"/>
              <a:buChar char="•"/>
              <a:defRPr/>
            </a:lvl6pPr>
            <a:lvl7pPr lvl="6" algn="l">
              <a:lnSpc>
                <a:spcPct val="100000"/>
              </a:lnSpc>
              <a:spcBef>
                <a:spcPts val="360"/>
              </a:spcBef>
              <a:spcAft>
                <a:spcPts val="0"/>
              </a:spcAft>
              <a:buSzPts val="1800"/>
              <a:buChar char="•"/>
              <a:defRPr/>
            </a:lvl7pPr>
            <a:lvl8pPr lvl="7" algn="l">
              <a:lnSpc>
                <a:spcPct val="100000"/>
              </a:lnSpc>
              <a:spcBef>
                <a:spcPts val="360"/>
              </a:spcBef>
              <a:spcAft>
                <a:spcPts val="0"/>
              </a:spcAft>
              <a:buSzPts val="1800"/>
              <a:buChar char="•"/>
              <a:defRPr/>
            </a:lvl8pPr>
            <a:lvl9pPr lvl="8" algn="l">
              <a:lnSpc>
                <a:spcPct val="100000"/>
              </a:lnSpc>
              <a:spcBef>
                <a:spcPts val="360"/>
              </a:spcBef>
              <a:spcAft>
                <a:spcPts val="0"/>
              </a:spcAft>
              <a:buSzPts val="1800"/>
              <a:buChar char="•"/>
              <a:defRPr/>
            </a:lvl9pPr>
          </a:lstStyle>
          <a:p/>
        </p:txBody>
      </p:sp>
      <p:sp>
        <p:nvSpPr>
          <p:cNvPr id="147" name="Google Shape;147;p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50" name="Shape 150"/>
        <p:cNvGrpSpPr/>
        <p:nvPr/>
      </p:nvGrpSpPr>
      <p:grpSpPr>
        <a:xfrm>
          <a:off x="0" y="0"/>
          <a:ext cx="0" cy="0"/>
          <a:chOff x="0" y="0"/>
          <a:chExt cx="0" cy="0"/>
        </a:xfrm>
      </p:grpSpPr>
      <p:sp>
        <p:nvSpPr>
          <p:cNvPr id="151" name="Google Shape;151;p3"/>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2" name="Google Shape;152;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360"/>
              </a:spcBef>
              <a:spcAft>
                <a:spcPts val="0"/>
              </a:spcAft>
              <a:buSzPts val="1440"/>
              <a:buChar char="⮚"/>
              <a:defRPr/>
            </a:lvl1pPr>
            <a:lvl2pPr indent="-285750" lvl="1" marL="914400" algn="l">
              <a:lnSpc>
                <a:spcPct val="100000"/>
              </a:lnSpc>
              <a:spcBef>
                <a:spcPts val="360"/>
              </a:spcBef>
              <a:spcAft>
                <a:spcPts val="0"/>
              </a:spcAft>
              <a:buSzPts val="900"/>
              <a:buChar char="●"/>
              <a:defRPr/>
            </a:lvl2pPr>
            <a:lvl3pPr indent="-342900" lvl="2" marL="1371600" algn="l">
              <a:lnSpc>
                <a:spcPct val="100000"/>
              </a:lnSpc>
              <a:spcBef>
                <a:spcPts val="360"/>
              </a:spcBef>
              <a:spcAft>
                <a:spcPts val="0"/>
              </a:spcAft>
              <a:buSzPts val="1800"/>
              <a:buChar char="•"/>
              <a:defRPr/>
            </a:lvl3pPr>
            <a:lvl4pPr indent="-285750" lvl="3" marL="1828800" algn="l">
              <a:lnSpc>
                <a:spcPct val="100000"/>
              </a:lnSpc>
              <a:spcBef>
                <a:spcPts val="360"/>
              </a:spcBef>
              <a:spcAft>
                <a:spcPts val="0"/>
              </a:spcAft>
              <a:buSzPts val="9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53" name="Google Shape;153;p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156" name="Shape 156"/>
        <p:cNvGrpSpPr/>
        <p:nvPr/>
      </p:nvGrpSpPr>
      <p:grpSpPr>
        <a:xfrm>
          <a:off x="0" y="0"/>
          <a:ext cx="0" cy="0"/>
          <a:chOff x="0" y="0"/>
          <a:chExt cx="0" cy="0"/>
        </a:xfrm>
      </p:grpSpPr>
      <p:sp>
        <p:nvSpPr>
          <p:cNvPr id="157" name="Google Shape;157;p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 name="Shape 160"/>
        <p:cNvGrpSpPr/>
        <p:nvPr/>
      </p:nvGrpSpPr>
      <p:grpSpPr>
        <a:xfrm>
          <a:off x="0" y="0"/>
          <a:ext cx="0" cy="0"/>
          <a:chOff x="0" y="0"/>
          <a:chExt cx="0" cy="0"/>
        </a:xfrm>
      </p:grpSpPr>
      <p:sp>
        <p:nvSpPr>
          <p:cNvPr id="161" name="Google Shape;161;p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5"/>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6627812" y="6429375"/>
            <a:ext cx="285750" cy="209550"/>
          </a:xfrm>
          <a:custGeom>
            <a:rect b="b" l="l" r="r" t="t"/>
            <a:pathLst>
              <a:path extrusionOk="0" h="132" w="179">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rgbClr val="D8D6A2"/>
              </a:gs>
              <a:gs pos="100000">
                <a:schemeClr val="accent2"/>
              </a:gs>
            </a:gsLst>
            <a:lin ang="8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1" name="Google Shape;11;p1"/>
          <p:cNvGrpSpPr/>
          <p:nvPr/>
        </p:nvGrpSpPr>
        <p:grpSpPr>
          <a:xfrm>
            <a:off x="3175" y="4267200"/>
            <a:ext cx="9140825" cy="2590800"/>
            <a:chOff x="2" y="2688"/>
            <a:chExt cx="5758" cy="1632"/>
          </a:xfrm>
        </p:grpSpPr>
        <p:sp>
          <p:nvSpPr>
            <p:cNvPr id="12" name="Google Shape;12;p1"/>
            <p:cNvSpPr/>
            <p:nvPr/>
          </p:nvSpPr>
          <p:spPr>
            <a:xfrm>
              <a:off x="2" y="2688"/>
              <a:ext cx="5758" cy="1632"/>
            </a:xfrm>
            <a:custGeom>
              <a:rect b="b" l="l" r="r" t="t"/>
              <a:pathLst>
                <a:path extrusionOk="0" h="4316" w="5740">
                  <a:moveTo>
                    <a:pt x="5740" y="4316"/>
                  </a:moveTo>
                  <a:lnTo>
                    <a:pt x="0" y="4316"/>
                  </a:lnTo>
                  <a:lnTo>
                    <a:pt x="0" y="0"/>
                  </a:lnTo>
                  <a:lnTo>
                    <a:pt x="5740" y="0"/>
                  </a:lnTo>
                  <a:lnTo>
                    <a:pt x="5740" y="4316"/>
                  </a:lnTo>
                  <a:lnTo>
                    <a:pt x="5740" y="4316"/>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3" name="Google Shape;13;p1"/>
            <p:cNvGrpSpPr/>
            <p:nvPr/>
          </p:nvGrpSpPr>
          <p:grpSpPr>
            <a:xfrm>
              <a:off x="3528" y="3715"/>
              <a:ext cx="792" cy="521"/>
              <a:chOff x="3527" y="3715"/>
              <a:chExt cx="792" cy="521"/>
            </a:xfrm>
          </p:grpSpPr>
          <p:sp>
            <p:nvSpPr>
              <p:cNvPr id="14" name="Google Shape;14;p1"/>
              <p:cNvSpPr/>
              <p:nvPr/>
            </p:nvSpPr>
            <p:spPr>
              <a:xfrm>
                <a:off x="3686" y="3810"/>
                <a:ext cx="532" cy="327"/>
              </a:xfrm>
              <a:prstGeom prst="ellipse">
                <a:avLst/>
              </a:prstGeom>
              <a:gradFill>
                <a:gsLst>
                  <a:gs pos="0">
                    <a:schemeClr val="accent2"/>
                  </a:gs>
                  <a:gs pos="100000">
                    <a:srgbClr val="DCD9A4"/>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 name="Google Shape;15;p1"/>
              <p:cNvSpPr/>
              <p:nvPr/>
            </p:nvSpPr>
            <p:spPr>
              <a:xfrm>
                <a:off x="3726" y="3840"/>
                <a:ext cx="452" cy="275"/>
              </a:xfrm>
              <a:prstGeom prst="ellipse">
                <a:avLst/>
              </a:prstGeom>
              <a:gradFill>
                <a:gsLst>
                  <a:gs pos="0">
                    <a:srgbClr val="DCD9A4"/>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 name="Google Shape;16;p1"/>
              <p:cNvSpPr/>
              <p:nvPr/>
            </p:nvSpPr>
            <p:spPr>
              <a:xfrm>
                <a:off x="3782" y="3872"/>
                <a:ext cx="344" cy="207"/>
              </a:xfrm>
              <a:prstGeom prst="ellipse">
                <a:avLst/>
              </a:pr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
              <p:cNvSpPr/>
              <p:nvPr/>
            </p:nvSpPr>
            <p:spPr>
              <a:xfrm>
                <a:off x="3822" y="3896"/>
                <a:ext cx="262" cy="159"/>
              </a:xfrm>
              <a:prstGeom prst="ellipse">
                <a:avLst/>
              </a:prstGeom>
              <a:gradFill>
                <a:gsLst>
                  <a:gs pos="0">
                    <a:srgbClr val="E2DFA9"/>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 name="Google Shape;18;p1"/>
              <p:cNvSpPr/>
              <p:nvPr/>
            </p:nvSpPr>
            <p:spPr>
              <a:xfrm>
                <a:off x="3856" y="3922"/>
                <a:ext cx="192" cy="107"/>
              </a:xfrm>
              <a:prstGeom prst="ellipse">
                <a:avLst/>
              </a:pr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
              <p:cNvSpPr/>
              <p:nvPr/>
            </p:nvSpPr>
            <p:spPr>
              <a:xfrm>
                <a:off x="3575" y="3715"/>
                <a:ext cx="383" cy="161"/>
              </a:xfrm>
              <a:custGeom>
                <a:rect b="b" l="l" r="r" t="t"/>
                <a:pathLst>
                  <a:path extrusionOk="0" h="161" w="382">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DFDCA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
              <p:cNvSpPr/>
              <p:nvPr/>
            </p:nvSpPr>
            <p:spPr>
              <a:xfrm>
                <a:off x="3695" y="4170"/>
                <a:ext cx="444" cy="66"/>
              </a:xfrm>
              <a:custGeom>
                <a:rect b="b" l="l" r="r" t="t"/>
                <a:pathLst>
                  <a:path extrusionOk="0" h="66" w="443">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s>
                  <a:gs pos="100000">
                    <a:srgbClr val="D5D29F"/>
                  </a:gs>
                </a:gsLst>
                <a:lin ang="81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
              <p:cNvSpPr/>
              <p:nvPr/>
            </p:nvSpPr>
            <p:spPr>
              <a:xfrm>
                <a:off x="3527" y="3906"/>
                <a:ext cx="89" cy="216"/>
              </a:xfrm>
              <a:custGeom>
                <a:rect b="b" l="l" r="r" t="t"/>
                <a:pathLst>
                  <a:path extrusionOk="0" h="216" w="89">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D8D6A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 name="Google Shape;22;p1"/>
              <p:cNvSpPr/>
              <p:nvPr/>
            </p:nvSpPr>
            <p:spPr>
              <a:xfrm>
                <a:off x="3569" y="3745"/>
                <a:ext cx="750" cy="461"/>
              </a:xfrm>
              <a:custGeom>
                <a:rect b="b" l="l" r="r" t="t"/>
                <a:pathLst>
                  <a:path extrusionOk="0" h="461" w="747">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rgbClr val="DCD9A4"/>
                  </a:gs>
                  <a:gs pos="100000">
                    <a:schemeClr val="accent2"/>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1"/>
              <p:cNvSpPr/>
              <p:nvPr/>
            </p:nvSpPr>
            <p:spPr>
              <a:xfrm>
                <a:off x="4037" y="3721"/>
                <a:ext cx="96" cy="30"/>
              </a:xfrm>
              <a:custGeom>
                <a:rect b="b" l="l" r="r" t="t"/>
                <a:pathLst>
                  <a:path extrusionOk="0" h="30" w="96">
                    <a:moveTo>
                      <a:pt x="0" y="0"/>
                    </a:moveTo>
                    <a:lnTo>
                      <a:pt x="0" y="12"/>
                    </a:lnTo>
                    <a:lnTo>
                      <a:pt x="48" y="18"/>
                    </a:lnTo>
                    <a:lnTo>
                      <a:pt x="96" y="30"/>
                    </a:lnTo>
                    <a:lnTo>
                      <a:pt x="96" y="24"/>
                    </a:lnTo>
                    <a:lnTo>
                      <a:pt x="96" y="18"/>
                    </a:lnTo>
                    <a:lnTo>
                      <a:pt x="48" y="12"/>
                    </a:lnTo>
                    <a:lnTo>
                      <a:pt x="0" y="0"/>
                    </a:lnTo>
                    <a:lnTo>
                      <a:pt x="0" y="0"/>
                    </a:lnTo>
                    <a:close/>
                  </a:path>
                </a:pathLst>
              </a:custGeom>
              <a:gradFill>
                <a:gsLst>
                  <a:gs pos="0">
                    <a:srgbClr val="D8D6A2"/>
                  </a:gs>
                  <a:gs pos="100000">
                    <a:schemeClr val="accent2"/>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
              <p:cNvSpPr/>
              <p:nvPr/>
            </p:nvSpPr>
            <p:spPr>
              <a:xfrm>
                <a:off x="3910" y="3948"/>
                <a:ext cx="84" cy="53"/>
              </a:xfrm>
              <a:prstGeom prst="ellipse">
                <a:avLst/>
              </a:prstGeom>
              <a:gradFill>
                <a:gsLst>
                  <a:gs pos="0">
                    <a:srgbClr val="DFDCA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 name="Google Shape;25;p1"/>
            <p:cNvGrpSpPr/>
            <p:nvPr/>
          </p:nvGrpSpPr>
          <p:grpSpPr>
            <a:xfrm>
              <a:off x="1776" y="3631"/>
              <a:ext cx="1626" cy="683"/>
              <a:chOff x="1776" y="3631"/>
              <a:chExt cx="1626" cy="683"/>
            </a:xfrm>
          </p:grpSpPr>
          <p:sp>
            <p:nvSpPr>
              <p:cNvPr id="26" name="Google Shape;26;p1"/>
              <p:cNvSpPr/>
              <p:nvPr/>
            </p:nvSpPr>
            <p:spPr>
              <a:xfrm>
                <a:off x="2268" y="3934"/>
                <a:ext cx="638" cy="377"/>
              </a:xfrm>
              <a:prstGeom prst="ellipse">
                <a:avLst/>
              </a:prstGeom>
              <a:gradFill>
                <a:gsLst>
                  <a:gs pos="0">
                    <a:schemeClr val="accent2"/>
                  </a:gs>
                  <a:gs pos="100000">
                    <a:srgbClr val="D8D6A2"/>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
              <p:cNvSpPr/>
              <p:nvPr/>
            </p:nvSpPr>
            <p:spPr>
              <a:xfrm>
                <a:off x="2314" y="3958"/>
                <a:ext cx="543" cy="332"/>
              </a:xfrm>
              <a:prstGeom prst="ellipse">
                <a:avLst/>
              </a:prstGeom>
              <a:gradFill>
                <a:gsLst>
                  <a:gs pos="0">
                    <a:srgbClr val="D8D6A2"/>
                  </a:gs>
                  <a:gs pos="100000">
                    <a:schemeClr val="accent2"/>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
              <p:cNvSpPr/>
              <p:nvPr/>
            </p:nvSpPr>
            <p:spPr>
              <a:xfrm>
                <a:off x="2341" y="3979"/>
                <a:ext cx="501" cy="299"/>
              </a:xfrm>
              <a:prstGeom prst="ellipse">
                <a:avLst/>
              </a:prstGeom>
              <a:gradFill>
                <a:gsLst>
                  <a:gs pos="0">
                    <a:schemeClr val="accent2"/>
                  </a:gs>
                  <a:gs pos="100000">
                    <a:srgbClr val="DCD9A4"/>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1"/>
              <p:cNvSpPr/>
              <p:nvPr/>
            </p:nvSpPr>
            <p:spPr>
              <a:xfrm>
                <a:off x="2368" y="3997"/>
                <a:ext cx="444" cy="258"/>
              </a:xfrm>
              <a:prstGeom prst="ellipse">
                <a:avLst/>
              </a:prstGeom>
              <a:gradFill>
                <a:gsLst>
                  <a:gs pos="0">
                    <a:srgbClr val="D8D6A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1"/>
              <p:cNvSpPr/>
              <p:nvPr/>
            </p:nvSpPr>
            <p:spPr>
              <a:xfrm>
                <a:off x="2385" y="4005"/>
                <a:ext cx="413" cy="240"/>
              </a:xfrm>
              <a:prstGeom prst="ellipse">
                <a:avLst/>
              </a:prstGeom>
              <a:gradFill>
                <a:gsLst>
                  <a:gs pos="0">
                    <a:srgbClr val="DFDCA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1"/>
              <p:cNvSpPr/>
              <p:nvPr/>
            </p:nvSpPr>
            <p:spPr>
              <a:xfrm>
                <a:off x="2437" y="4026"/>
                <a:ext cx="306" cy="192"/>
              </a:xfrm>
              <a:prstGeom prst="ellipse">
                <a:avLst/>
              </a:prstGeom>
              <a:gradFill>
                <a:gsLst>
                  <a:gs pos="0">
                    <a:srgbClr val="D8D6A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1"/>
              <p:cNvSpPr/>
              <p:nvPr/>
            </p:nvSpPr>
            <p:spPr>
              <a:xfrm>
                <a:off x="2476" y="4056"/>
                <a:ext cx="227" cy="135"/>
              </a:xfrm>
              <a:prstGeom prst="ellipse">
                <a:avLst/>
              </a:prstGeom>
              <a:gradFill>
                <a:gsLst>
                  <a:gs pos="0">
                    <a:srgbClr val="DCD9A4"/>
                  </a:gs>
                  <a:gs pos="100000">
                    <a:schemeClr val="accent2"/>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1"/>
              <p:cNvSpPr/>
              <p:nvPr/>
            </p:nvSpPr>
            <p:spPr>
              <a:xfrm>
                <a:off x="2542" y="4097"/>
                <a:ext cx="90" cy="60"/>
              </a:xfrm>
              <a:prstGeom prst="ellipse">
                <a:avLst/>
              </a:prstGeom>
              <a:gradFill>
                <a:gsLst>
                  <a:gs pos="0">
                    <a:srgbClr val="DCD9A4"/>
                  </a:gs>
                  <a:gs pos="100000">
                    <a:schemeClr val="accent2"/>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1"/>
              <p:cNvSpPr/>
              <p:nvPr/>
            </p:nvSpPr>
            <p:spPr>
              <a:xfrm>
                <a:off x="2585" y="3822"/>
                <a:ext cx="449" cy="186"/>
              </a:xfrm>
              <a:custGeom>
                <a:rect b="b" l="l" r="r" t="t"/>
                <a:pathLst>
                  <a:path extrusionOk="0" h="186" w="448">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DCD9A4"/>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
              <p:cNvSpPr/>
              <p:nvPr/>
            </p:nvSpPr>
            <p:spPr>
              <a:xfrm>
                <a:off x="2142" y="3852"/>
                <a:ext cx="892" cy="462"/>
              </a:xfrm>
              <a:custGeom>
                <a:rect b="b" l="l" r="r" t="t"/>
                <a:pathLst>
                  <a:path extrusionOk="0" h="462" w="89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rgbClr val="D5D29F"/>
                  </a:gs>
                  <a:gs pos="100000">
                    <a:schemeClr val="accent2"/>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1"/>
              <p:cNvSpPr/>
              <p:nvPr/>
            </p:nvSpPr>
            <p:spPr>
              <a:xfrm>
                <a:off x="2082" y="3828"/>
                <a:ext cx="407" cy="486"/>
              </a:xfrm>
              <a:custGeom>
                <a:rect b="b" l="l" r="r" t="t"/>
                <a:pathLst>
                  <a:path extrusionOk="0" h="486" w="40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rgbClr val="DCD9A4"/>
                  </a:gs>
                  <a:gs pos="100000">
                    <a:schemeClr val="accent2"/>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
              <p:cNvSpPr/>
              <p:nvPr/>
            </p:nvSpPr>
            <p:spPr>
              <a:xfrm>
                <a:off x="2987" y="4044"/>
                <a:ext cx="108" cy="252"/>
              </a:xfrm>
              <a:custGeom>
                <a:rect b="b" l="l" r="r" t="t"/>
                <a:pathLst>
                  <a:path extrusionOk="0" h="252" w="107">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D2CF9D"/>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
              <p:cNvSpPr/>
              <p:nvPr/>
            </p:nvSpPr>
            <p:spPr>
              <a:xfrm>
                <a:off x="2068" y="3685"/>
                <a:ext cx="835" cy="150"/>
              </a:xfrm>
              <a:custGeom>
                <a:rect b="b" l="l" r="r" t="t"/>
                <a:pathLst>
                  <a:path extrusionOk="0" h="150" w="835">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
              <p:cNvSpPr/>
              <p:nvPr/>
            </p:nvSpPr>
            <p:spPr>
              <a:xfrm>
                <a:off x="1867" y="3853"/>
                <a:ext cx="171" cy="461"/>
              </a:xfrm>
              <a:custGeom>
                <a:rect b="b" l="l" r="r" t="t"/>
                <a:pathLst>
                  <a:path extrusionOk="0" h="461" w="17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1"/>
              <p:cNvSpPr/>
              <p:nvPr/>
            </p:nvSpPr>
            <p:spPr>
              <a:xfrm>
                <a:off x="2951" y="3751"/>
                <a:ext cx="360" cy="563"/>
              </a:xfrm>
              <a:custGeom>
                <a:rect b="b" l="l" r="r" t="t"/>
                <a:pathLst>
                  <a:path extrusionOk="0" h="563" w="36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D8D6A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1"/>
              <p:cNvSpPr/>
              <p:nvPr/>
            </p:nvSpPr>
            <p:spPr>
              <a:xfrm>
                <a:off x="2318" y="3631"/>
                <a:ext cx="1078" cy="425"/>
              </a:xfrm>
              <a:custGeom>
                <a:rect b="b" l="l" r="r" t="t"/>
                <a:pathLst>
                  <a:path extrusionOk="0" h="425" w="1078">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D8D6A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1"/>
              <p:cNvSpPr/>
              <p:nvPr/>
            </p:nvSpPr>
            <p:spPr>
              <a:xfrm>
                <a:off x="3304" y="4080"/>
                <a:ext cx="98" cy="234"/>
              </a:xfrm>
              <a:custGeom>
                <a:rect b="b" l="l" r="r" t="t"/>
                <a:pathLst>
                  <a:path extrusionOk="0" h="234" w="98">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D8D6A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1"/>
              <p:cNvSpPr/>
              <p:nvPr/>
            </p:nvSpPr>
            <p:spPr>
              <a:xfrm>
                <a:off x="1776" y="3673"/>
                <a:ext cx="481" cy="641"/>
              </a:xfrm>
              <a:custGeom>
                <a:rect b="b" l="l" r="r" t="t"/>
                <a:pathLst>
                  <a:path extrusionOk="0" h="641" w="48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4" name="Google Shape;44;p1"/>
            <p:cNvGrpSpPr/>
            <p:nvPr/>
          </p:nvGrpSpPr>
          <p:grpSpPr>
            <a:xfrm>
              <a:off x="4128" y="3360"/>
              <a:ext cx="1351" cy="821"/>
              <a:chOff x="4128" y="3360"/>
              <a:chExt cx="1351" cy="821"/>
            </a:xfrm>
          </p:grpSpPr>
          <p:sp>
            <p:nvSpPr>
              <p:cNvPr id="45" name="Google Shape;45;p1"/>
              <p:cNvSpPr/>
              <p:nvPr/>
            </p:nvSpPr>
            <p:spPr>
              <a:xfrm>
                <a:off x="4200" y="3402"/>
                <a:ext cx="1201" cy="731"/>
              </a:xfrm>
              <a:custGeom>
                <a:rect b="b" l="l" r="r" t="t"/>
                <a:pathLst>
                  <a:path extrusionOk="0" h="731" w="120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1"/>
              <p:cNvSpPr/>
              <p:nvPr/>
            </p:nvSpPr>
            <p:spPr>
              <a:xfrm>
                <a:off x="4128" y="3366"/>
                <a:ext cx="544" cy="737"/>
              </a:xfrm>
              <a:custGeom>
                <a:rect b="b" l="l" r="r" t="t"/>
                <a:pathLst>
                  <a:path extrusionOk="0" h="737" w="544">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1"/>
              <p:cNvSpPr/>
              <p:nvPr/>
            </p:nvSpPr>
            <p:spPr>
              <a:xfrm>
                <a:off x="4792" y="3360"/>
                <a:ext cx="609" cy="252"/>
              </a:xfrm>
              <a:custGeom>
                <a:rect b="b" l="l" r="r" t="t"/>
                <a:pathLst>
                  <a:path extrusionOk="0" h="252" w="609">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E8E5B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p1"/>
              <p:cNvSpPr/>
              <p:nvPr/>
            </p:nvSpPr>
            <p:spPr>
              <a:xfrm>
                <a:off x="5246" y="4007"/>
                <a:ext cx="72" cy="54"/>
              </a:xfrm>
              <a:custGeom>
                <a:rect b="b" l="l" r="r" t="t"/>
                <a:pathLst>
                  <a:path extrusionOk="0" h="54" w="72">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1"/>
              <p:cNvSpPr/>
              <p:nvPr/>
            </p:nvSpPr>
            <p:spPr>
              <a:xfrm>
                <a:off x="4505" y="4073"/>
                <a:ext cx="705" cy="108"/>
              </a:xfrm>
              <a:custGeom>
                <a:rect b="b" l="l" r="r" t="t"/>
                <a:pathLst>
                  <a:path extrusionOk="0" h="108" w="705">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1"/>
              <p:cNvSpPr/>
              <p:nvPr/>
            </p:nvSpPr>
            <p:spPr>
              <a:xfrm>
                <a:off x="5336" y="3654"/>
                <a:ext cx="143" cy="341"/>
              </a:xfrm>
              <a:custGeom>
                <a:rect b="b" l="l" r="r" t="t"/>
                <a:pathLst>
                  <a:path extrusionOk="0" h="341" w="143">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1"/>
              <p:cNvSpPr/>
              <p:nvPr/>
            </p:nvSpPr>
            <p:spPr>
              <a:xfrm>
                <a:off x="5061" y="3624"/>
                <a:ext cx="83" cy="90"/>
              </a:xfrm>
              <a:custGeom>
                <a:rect b="b" l="l" r="r" t="t"/>
                <a:pathLst>
                  <a:path extrusionOk="0" h="90" w="83">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 name="Google Shape;52;p1"/>
              <p:cNvSpPr/>
              <p:nvPr/>
            </p:nvSpPr>
            <p:spPr>
              <a:xfrm>
                <a:off x="4445" y="3552"/>
                <a:ext cx="717" cy="431"/>
              </a:xfrm>
              <a:custGeom>
                <a:rect b="b" l="l" r="r" t="t"/>
                <a:pathLst>
                  <a:path extrusionOk="0" h="431" w="717">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 name="Google Shape;53;p1"/>
              <p:cNvSpPr/>
              <p:nvPr/>
            </p:nvSpPr>
            <p:spPr>
              <a:xfrm>
                <a:off x="4349" y="3510"/>
                <a:ext cx="909" cy="533"/>
              </a:xfrm>
              <a:custGeom>
                <a:rect b="b" l="l" r="r" t="t"/>
                <a:pathLst>
                  <a:path extrusionOk="0" h="533" w="909">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s>
                  <a:gs pos="100000">
                    <a:srgbClr val="E7E4AF"/>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 name="Google Shape;54;p1"/>
              <p:cNvSpPr/>
              <p:nvPr/>
            </p:nvSpPr>
            <p:spPr>
              <a:xfrm>
                <a:off x="4564" y="3492"/>
                <a:ext cx="365" cy="66"/>
              </a:xfrm>
              <a:custGeom>
                <a:rect b="b" l="l" r="r" t="t"/>
                <a:pathLst>
                  <a:path extrusionOk="0" h="66" w="365">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 name="Google Shape;55;p1"/>
              <p:cNvSpPr/>
              <p:nvPr/>
            </p:nvSpPr>
            <p:spPr>
              <a:xfrm>
                <a:off x="4463" y="3558"/>
                <a:ext cx="66" cy="48"/>
              </a:xfrm>
              <a:custGeom>
                <a:rect b="b" l="l" r="r" t="t"/>
                <a:pathLst>
                  <a:path extrusionOk="0" h="48" w="66">
                    <a:moveTo>
                      <a:pt x="66" y="18"/>
                    </a:moveTo>
                    <a:lnTo>
                      <a:pt x="48" y="0"/>
                    </a:lnTo>
                    <a:lnTo>
                      <a:pt x="24" y="12"/>
                    </a:lnTo>
                    <a:lnTo>
                      <a:pt x="0" y="30"/>
                    </a:lnTo>
                    <a:lnTo>
                      <a:pt x="12" y="48"/>
                    </a:lnTo>
                    <a:lnTo>
                      <a:pt x="42" y="30"/>
                    </a:lnTo>
                    <a:lnTo>
                      <a:pt x="66" y="18"/>
                    </a:lnTo>
                    <a:lnTo>
                      <a:pt x="66" y="18"/>
                    </a:lnTo>
                    <a:close/>
                  </a:path>
                </a:pathLst>
              </a:cu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 name="Google Shape;56;p1"/>
              <p:cNvSpPr/>
              <p:nvPr/>
            </p:nvSpPr>
            <p:spPr>
              <a:xfrm>
                <a:off x="4546" y="3608"/>
                <a:ext cx="518" cy="319"/>
              </a:xfrm>
              <a:prstGeom prst="ellipse">
                <a:avLst/>
              </a:prstGeom>
              <a:gradFill>
                <a:gsLst>
                  <a:gs pos="0">
                    <a:schemeClr val="accent2"/>
                  </a:gs>
                  <a:gs pos="100000">
                    <a:srgbClr val="DFDCA7"/>
                  </a:gs>
                </a:gsLst>
                <a:lin ang="108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 name="Google Shape;57;p1"/>
              <p:cNvSpPr/>
              <p:nvPr/>
            </p:nvSpPr>
            <p:spPr>
              <a:xfrm>
                <a:off x="4578" y="3630"/>
                <a:ext cx="446" cy="271"/>
              </a:xfrm>
              <a:prstGeom prst="ellipse">
                <a:avLst/>
              </a:prstGeom>
              <a:gradFill>
                <a:gsLst>
                  <a:gs pos="0">
                    <a:srgbClr val="E7E4AF"/>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 name="Google Shape;58;p1"/>
              <p:cNvSpPr/>
              <p:nvPr/>
            </p:nvSpPr>
            <p:spPr>
              <a:xfrm>
                <a:off x="4610" y="3650"/>
                <a:ext cx="386" cy="233"/>
              </a:xfrm>
              <a:prstGeom prst="ellipse">
                <a:avLst/>
              </a:pr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1"/>
              <p:cNvSpPr/>
              <p:nvPr/>
            </p:nvSpPr>
            <p:spPr>
              <a:xfrm>
                <a:off x="4654" y="3678"/>
                <a:ext cx="298" cy="177"/>
              </a:xfrm>
              <a:prstGeom prst="ellipse">
                <a:avLst/>
              </a:prstGeom>
              <a:gradFill>
                <a:gsLst>
                  <a:gs pos="0">
                    <a:srgbClr val="DFDCA7"/>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1"/>
              <p:cNvSpPr/>
              <p:nvPr/>
            </p:nvSpPr>
            <p:spPr>
              <a:xfrm>
                <a:off x="4690" y="3698"/>
                <a:ext cx="222" cy="139"/>
              </a:xfrm>
              <a:prstGeom prst="ellipse">
                <a:avLst/>
              </a:prstGeom>
              <a:gradFill>
                <a:gsLst>
                  <a:gs pos="0">
                    <a:schemeClr val="accent2"/>
                  </a:gs>
                  <a:gs pos="100000">
                    <a:srgbClr val="DFDCA7"/>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1"/>
              <p:cNvSpPr/>
              <p:nvPr/>
            </p:nvSpPr>
            <p:spPr>
              <a:xfrm>
                <a:off x="4738" y="3728"/>
                <a:ext cx="126" cy="81"/>
              </a:xfrm>
              <a:prstGeom prst="ellipse">
                <a:avLst/>
              </a:prstGeom>
              <a:gradFill>
                <a:gsLst>
                  <a:gs pos="0">
                    <a:srgbClr val="E2DFA9"/>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 name="Google Shape;62;p1"/>
            <p:cNvGrpSpPr/>
            <p:nvPr/>
          </p:nvGrpSpPr>
          <p:grpSpPr>
            <a:xfrm>
              <a:off x="5280" y="3024"/>
              <a:ext cx="425" cy="258"/>
              <a:chOff x="5280" y="3024"/>
              <a:chExt cx="425" cy="258"/>
            </a:xfrm>
          </p:grpSpPr>
          <p:sp>
            <p:nvSpPr>
              <p:cNvPr id="63" name="Google Shape;63;p1"/>
              <p:cNvSpPr/>
              <p:nvPr/>
            </p:nvSpPr>
            <p:spPr>
              <a:xfrm>
                <a:off x="5280" y="3186"/>
                <a:ext cx="383" cy="96"/>
              </a:xfrm>
              <a:custGeom>
                <a:rect b="b" l="l" r="r" t="t"/>
                <a:pathLst>
                  <a:path extrusionOk="0" h="96" w="382">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 name="Google Shape;64;p1"/>
              <p:cNvSpPr/>
              <p:nvPr/>
            </p:nvSpPr>
            <p:spPr>
              <a:xfrm>
                <a:off x="5315" y="3024"/>
                <a:ext cx="258" cy="54"/>
              </a:xfrm>
              <a:custGeom>
                <a:rect b="b" l="l" r="r" t="t"/>
                <a:pathLst>
                  <a:path extrusionOk="0" h="54" w="258">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 name="Google Shape;65;p1"/>
              <p:cNvSpPr/>
              <p:nvPr/>
            </p:nvSpPr>
            <p:spPr>
              <a:xfrm>
                <a:off x="5645" y="3066"/>
                <a:ext cx="60" cy="156"/>
              </a:xfrm>
              <a:custGeom>
                <a:rect b="b" l="l" r="r" t="t"/>
                <a:pathLst>
                  <a:path extrusionOk="0" h="156" w="6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 name="Google Shape;66;p1"/>
              <p:cNvSpPr/>
              <p:nvPr/>
            </p:nvSpPr>
            <p:spPr>
              <a:xfrm>
                <a:off x="5375" y="3246"/>
                <a:ext cx="192" cy="18"/>
              </a:xfrm>
              <a:custGeom>
                <a:rect b="b" l="l" r="r" t="t"/>
                <a:pathLst>
                  <a:path extrusionOk="0" h="18" w="192">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 name="Google Shape;67;p1"/>
              <p:cNvSpPr/>
              <p:nvPr/>
            </p:nvSpPr>
            <p:spPr>
              <a:xfrm>
                <a:off x="5304" y="3042"/>
                <a:ext cx="161" cy="186"/>
              </a:xfrm>
              <a:custGeom>
                <a:rect b="b" l="l" r="r" t="t"/>
                <a:pathLst>
                  <a:path extrusionOk="0" h="186" w="161">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 name="Google Shape;68;p1"/>
              <p:cNvSpPr/>
              <p:nvPr/>
            </p:nvSpPr>
            <p:spPr>
              <a:xfrm>
                <a:off x="5489" y="3042"/>
                <a:ext cx="186" cy="210"/>
              </a:xfrm>
              <a:custGeom>
                <a:rect b="b" l="l" r="r" t="t"/>
                <a:pathLst>
                  <a:path extrusionOk="0" h="210" w="185">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 name="Google Shape;69;p1"/>
              <p:cNvSpPr/>
              <p:nvPr/>
            </p:nvSpPr>
            <p:spPr>
              <a:xfrm>
                <a:off x="5345" y="3058"/>
                <a:ext cx="299" cy="186"/>
              </a:xfrm>
              <a:custGeom>
                <a:rect b="b" l="l" r="r" t="t"/>
                <a:pathLst>
                  <a:path extrusionOk="0" h="186" w="299">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0" name="Google Shape;70;p1"/>
              <p:cNvGrpSpPr/>
              <p:nvPr/>
            </p:nvGrpSpPr>
            <p:grpSpPr>
              <a:xfrm>
                <a:off x="5381" y="3085"/>
                <a:ext cx="227" cy="132"/>
                <a:chOff x="5381" y="3085"/>
                <a:chExt cx="227" cy="132"/>
              </a:xfrm>
            </p:grpSpPr>
            <p:sp>
              <p:nvSpPr>
                <p:cNvPr id="71" name="Google Shape;71;p1"/>
                <p:cNvSpPr/>
                <p:nvPr/>
              </p:nvSpPr>
              <p:spPr>
                <a:xfrm>
                  <a:off x="5381" y="3085"/>
                  <a:ext cx="227" cy="132"/>
                </a:xfrm>
                <a:prstGeom prst="ellipse">
                  <a:avLst/>
                </a:pr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 name="Google Shape;72;p1"/>
                <p:cNvSpPr/>
                <p:nvPr/>
              </p:nvSpPr>
              <p:spPr>
                <a:xfrm>
                  <a:off x="5403" y="3099"/>
                  <a:ext cx="182" cy="102"/>
                </a:xfrm>
                <a:prstGeom prst="ellipse">
                  <a:avLst/>
                </a:pr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 name="Google Shape;73;p1"/>
                <p:cNvSpPr/>
                <p:nvPr/>
              </p:nvSpPr>
              <p:spPr>
                <a:xfrm>
                  <a:off x="5431" y="3109"/>
                  <a:ext cx="125" cy="82"/>
                </a:xfrm>
                <a:prstGeom prst="ellipse">
                  <a:avLst/>
                </a:prstGeom>
                <a:gradFill>
                  <a:gsLst>
                    <a:gs pos="0">
                      <a:schemeClr val="l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 name="Google Shape;74;p1"/>
                <p:cNvSpPr/>
                <p:nvPr/>
              </p:nvSpPr>
              <p:spPr>
                <a:xfrm>
                  <a:off x="5458" y="3125"/>
                  <a:ext cx="73" cy="47"/>
                </a:xfrm>
                <a:prstGeom prst="ellipse">
                  <a:avLst/>
                </a:prstGeom>
                <a:gradFill>
                  <a:gsLst>
                    <a:gs pos="0">
                      <a:schemeClr val="accent2"/>
                    </a:gs>
                    <a:gs pos="100000">
                      <a:schemeClr val="lt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sp>
        <p:nvSpPr>
          <p:cNvPr id="75" name="Google Shape;75;p1"/>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Arial"/>
                <a:ea typeface="Arial"/>
                <a:cs typeface="Arial"/>
                <a:sym typeface="Arial"/>
              </a:defRPr>
            </a:lvl9pPr>
          </a:lstStyle>
          <a:p/>
        </p:txBody>
      </p:sp>
      <p:sp>
        <p:nvSpPr>
          <p:cNvPr id="76" name="Google Shape;76;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91160" lvl="0" marL="457200" marR="0" rtl="0" algn="l">
              <a:lnSpc>
                <a:spcPct val="100000"/>
              </a:lnSpc>
              <a:spcBef>
                <a:spcPts val="640"/>
              </a:spcBef>
              <a:spcAft>
                <a:spcPts val="0"/>
              </a:spcAft>
              <a:buClr>
                <a:schemeClr val="hlink"/>
              </a:buClr>
              <a:buSzPts val="2560"/>
              <a:buFont typeface="Noto Sans Symbols"/>
              <a:buChar char="⮚"/>
              <a:defRPr b="0" i="0" sz="3200" u="none" cap="none" strike="noStrike">
                <a:solidFill>
                  <a:schemeClr val="hlink"/>
                </a:solidFill>
                <a:latin typeface="Arial"/>
                <a:ea typeface="Arial"/>
                <a:cs typeface="Arial"/>
                <a:sym typeface="Arial"/>
              </a:defRPr>
            </a:lvl1pPr>
            <a:lvl2pPr indent="-317500" lvl="1" marL="914400" marR="0" rtl="0" algn="l">
              <a:lnSpc>
                <a:spcPct val="100000"/>
              </a:lnSpc>
              <a:spcBef>
                <a:spcPts val="560"/>
              </a:spcBef>
              <a:spcAft>
                <a:spcPts val="0"/>
              </a:spcAft>
              <a:buClr>
                <a:schemeClr val="dk2"/>
              </a:buClr>
              <a:buSzPts val="1400"/>
              <a:buFont typeface="Noto Sans Symbols"/>
              <a:buChar char="●"/>
              <a:defRPr b="0" i="0" sz="2800" u="none" cap="none" strike="noStrike">
                <a:solidFill>
                  <a:schemeClr val="hlink"/>
                </a:solidFill>
                <a:latin typeface="Arial"/>
                <a:ea typeface="Arial"/>
                <a:cs typeface="Arial"/>
                <a:sym typeface="Arial"/>
              </a:defRPr>
            </a:lvl2pPr>
            <a:lvl3pPr indent="-381000" lvl="2" marL="1371600" marR="0" rtl="0" algn="l">
              <a:lnSpc>
                <a:spcPct val="100000"/>
              </a:lnSpc>
              <a:spcBef>
                <a:spcPts val="480"/>
              </a:spcBef>
              <a:spcAft>
                <a:spcPts val="0"/>
              </a:spcAft>
              <a:buClr>
                <a:schemeClr val="accent2"/>
              </a:buClr>
              <a:buSzPts val="2400"/>
              <a:buFont typeface="Arial"/>
              <a:buChar char="•"/>
              <a:defRPr b="0" i="0" sz="2400" u="none" cap="none" strike="noStrike">
                <a:solidFill>
                  <a:schemeClr val="hlink"/>
                </a:solidFill>
                <a:latin typeface="Arial"/>
                <a:ea typeface="Arial"/>
                <a:cs typeface="Arial"/>
                <a:sym typeface="Arial"/>
              </a:defRPr>
            </a:lvl3pPr>
            <a:lvl4pPr indent="-292100" lvl="3" marL="1828800" marR="0" rtl="0" algn="l">
              <a:lnSpc>
                <a:spcPct val="100000"/>
              </a:lnSpc>
              <a:spcBef>
                <a:spcPts val="400"/>
              </a:spcBef>
              <a:spcAft>
                <a:spcPts val="0"/>
              </a:spcAft>
              <a:buClr>
                <a:schemeClr val="folHlink"/>
              </a:buClr>
              <a:buSzPts val="1000"/>
              <a:buFont typeface="Noto Sans Symbols"/>
              <a:buChar char="●"/>
              <a:defRPr b="0" i="0" sz="2000" u="none" cap="none" strike="noStrike">
                <a:solidFill>
                  <a:schemeClr val="hlink"/>
                </a:solidFill>
                <a:latin typeface="Arial"/>
                <a:ea typeface="Arial"/>
                <a:cs typeface="Arial"/>
                <a:sym typeface="Arial"/>
              </a:defRPr>
            </a:lvl4pPr>
            <a:lvl5pPr indent="-355600" lvl="4" marL="2286000" marR="0" rtl="0" algn="l">
              <a:lnSpc>
                <a:spcPct val="100000"/>
              </a:lnSpc>
              <a:spcBef>
                <a:spcPts val="400"/>
              </a:spcBef>
              <a:spcAft>
                <a:spcPts val="0"/>
              </a:spcAft>
              <a:buClr>
                <a:schemeClr val="hlink"/>
              </a:buClr>
              <a:buSzPts val="2000"/>
              <a:buFont typeface="Arial"/>
              <a:buChar char="•"/>
              <a:defRPr b="0" i="0" sz="2000" u="none" cap="none" strike="noStrike">
                <a:solidFill>
                  <a:schemeClr val="hlink"/>
                </a:solidFill>
                <a:latin typeface="Arial"/>
                <a:ea typeface="Arial"/>
                <a:cs typeface="Arial"/>
                <a:sym typeface="Arial"/>
              </a:defRPr>
            </a:lvl5pPr>
            <a:lvl6pPr indent="-355600" lvl="5" marL="2743200" marR="0" rtl="0" algn="l">
              <a:lnSpc>
                <a:spcPct val="100000"/>
              </a:lnSpc>
              <a:spcBef>
                <a:spcPts val="400"/>
              </a:spcBef>
              <a:spcAft>
                <a:spcPts val="0"/>
              </a:spcAft>
              <a:buClr>
                <a:schemeClr val="hlink"/>
              </a:buClr>
              <a:buSzPts val="2000"/>
              <a:buFont typeface="Arial"/>
              <a:buChar char="•"/>
              <a:defRPr b="0" i="0" sz="2000" u="none" cap="none" strike="noStrike">
                <a:solidFill>
                  <a:schemeClr val="hlink"/>
                </a:solidFill>
                <a:latin typeface="Arial"/>
                <a:ea typeface="Arial"/>
                <a:cs typeface="Arial"/>
                <a:sym typeface="Arial"/>
              </a:defRPr>
            </a:lvl6pPr>
            <a:lvl7pPr indent="-355600" lvl="6" marL="3200400" marR="0" rtl="0" algn="l">
              <a:lnSpc>
                <a:spcPct val="100000"/>
              </a:lnSpc>
              <a:spcBef>
                <a:spcPts val="400"/>
              </a:spcBef>
              <a:spcAft>
                <a:spcPts val="0"/>
              </a:spcAft>
              <a:buClr>
                <a:schemeClr val="hlink"/>
              </a:buClr>
              <a:buSzPts val="2000"/>
              <a:buFont typeface="Arial"/>
              <a:buChar char="•"/>
              <a:defRPr b="0" i="0" sz="2000" u="none" cap="none" strike="noStrike">
                <a:solidFill>
                  <a:schemeClr val="hlink"/>
                </a:solidFill>
                <a:latin typeface="Arial"/>
                <a:ea typeface="Arial"/>
                <a:cs typeface="Arial"/>
                <a:sym typeface="Arial"/>
              </a:defRPr>
            </a:lvl7pPr>
            <a:lvl8pPr indent="-355600" lvl="7" marL="3657600" marR="0" rtl="0" algn="l">
              <a:lnSpc>
                <a:spcPct val="100000"/>
              </a:lnSpc>
              <a:spcBef>
                <a:spcPts val="400"/>
              </a:spcBef>
              <a:spcAft>
                <a:spcPts val="0"/>
              </a:spcAft>
              <a:buClr>
                <a:schemeClr val="hlink"/>
              </a:buClr>
              <a:buSzPts val="2000"/>
              <a:buFont typeface="Arial"/>
              <a:buChar char="•"/>
              <a:defRPr b="0" i="0" sz="2000" u="none" cap="none" strike="noStrike">
                <a:solidFill>
                  <a:schemeClr val="hlink"/>
                </a:solidFill>
                <a:latin typeface="Arial"/>
                <a:ea typeface="Arial"/>
                <a:cs typeface="Arial"/>
                <a:sym typeface="Arial"/>
              </a:defRPr>
            </a:lvl8pPr>
            <a:lvl9pPr indent="-355600" lvl="8" marL="4114800" marR="0" rtl="0" algn="l">
              <a:lnSpc>
                <a:spcPct val="100000"/>
              </a:lnSpc>
              <a:spcBef>
                <a:spcPts val="400"/>
              </a:spcBef>
              <a:spcAft>
                <a:spcPts val="0"/>
              </a:spcAft>
              <a:buClr>
                <a:schemeClr val="hlink"/>
              </a:buClr>
              <a:buSzPts val="2000"/>
              <a:buFont typeface="Arial"/>
              <a:buChar char="•"/>
              <a:defRPr b="0" i="0" sz="2000" u="none" cap="none" strike="noStrike">
                <a:solidFill>
                  <a:schemeClr val="hlink"/>
                </a:solidFill>
                <a:latin typeface="Arial"/>
                <a:ea typeface="Arial"/>
                <a:cs typeface="Arial"/>
                <a:sym typeface="Arial"/>
              </a:defRPr>
            </a:lvl9pPr>
          </a:lstStyle>
          <a:p/>
        </p:txBody>
      </p:sp>
      <p:sp>
        <p:nvSpPr>
          <p:cNvPr id="77" name="Google Shape;77;p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8" name="Google Shape;78;p1"/>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9" name="Google Shape;79;p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hyperlink" Target="http://www.nefe.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hyperlink" Target="http://financeintheclassroom.org/downloads/AnalogyLessonPlan.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SoHgDXLj9hY"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6"/>
          <p:cNvSpPr txBox="1"/>
          <p:nvPr>
            <p:ph type="ctrTitle"/>
          </p:nvPr>
        </p:nvSpPr>
        <p:spPr>
          <a:xfrm>
            <a:off x="363537" y="1692275"/>
            <a:ext cx="4894262" cy="1736725"/>
          </a:xfrm>
          <a:prstGeom prst="rect">
            <a:avLst/>
          </a:prstGeom>
          <a:noFill/>
          <a:ln>
            <a:noFill/>
          </a:ln>
        </p:spPr>
        <p:txBody>
          <a:bodyPr anchorCtr="1"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5400"/>
              <a:buFont typeface="Arial"/>
              <a:buNone/>
            </a:pPr>
            <a:r>
              <a:rPr b="0" i="0" lang="en-US" sz="5400" u="none">
                <a:solidFill>
                  <a:schemeClr val="dk2"/>
                </a:solidFill>
                <a:latin typeface="Arial"/>
                <a:ea typeface="Arial"/>
                <a:cs typeface="Arial"/>
                <a:sym typeface="Arial"/>
              </a:rPr>
              <a:t>Savings vs. Investing</a:t>
            </a:r>
            <a:endParaRPr/>
          </a:p>
        </p:txBody>
      </p:sp>
      <p:pic>
        <p:nvPicPr>
          <p:cNvPr id="169" name="Google Shape;169;p6"/>
          <p:cNvPicPr preferRelativeResize="0"/>
          <p:nvPr/>
        </p:nvPicPr>
        <p:blipFill rotWithShape="1">
          <a:blip r:embed="rId3">
            <a:alphaModFix/>
          </a:blip>
          <a:srcRect b="0" l="0" r="0" t="0"/>
          <a:stretch/>
        </p:blipFill>
        <p:spPr>
          <a:xfrm>
            <a:off x="4876800" y="1600200"/>
            <a:ext cx="3690937" cy="4022725"/>
          </a:xfrm>
          <a:prstGeom prst="rect">
            <a:avLst/>
          </a:prstGeom>
          <a:noFill/>
          <a:ln>
            <a:noFill/>
          </a:ln>
        </p:spPr>
      </p:pic>
      <p:pic>
        <p:nvPicPr>
          <p:cNvPr id="170" name="Google Shape;170;p6"/>
          <p:cNvPicPr preferRelativeResize="0"/>
          <p:nvPr/>
        </p:nvPicPr>
        <p:blipFill rotWithShape="1">
          <a:blip r:embed="rId4">
            <a:alphaModFix/>
          </a:blip>
          <a:srcRect b="0" l="0" r="0" t="0"/>
          <a:stretch/>
        </p:blipFill>
        <p:spPr>
          <a:xfrm>
            <a:off x="1066800" y="4114800"/>
            <a:ext cx="3365500" cy="127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Time Value of Money</a:t>
            </a:r>
            <a:endParaRPr/>
          </a:p>
        </p:txBody>
      </p:sp>
      <p:sp>
        <p:nvSpPr>
          <p:cNvPr id="234" name="Google Shape;234;p15"/>
          <p:cNvSpPr txBox="1"/>
          <p:nvPr>
            <p:ph idx="1" type="body"/>
          </p:nvPr>
        </p:nvSpPr>
        <p:spPr>
          <a:xfrm>
            <a:off x="914400" y="1905000"/>
            <a:ext cx="73152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cap="none" strike="noStrike">
                <a:solidFill>
                  <a:schemeClr val="hlink"/>
                </a:solidFill>
                <a:latin typeface="Arial"/>
                <a:ea typeface="Arial"/>
                <a:cs typeface="Arial"/>
                <a:sym typeface="Arial"/>
              </a:rPr>
              <a:t>The time value of money refers to the fact that a dollar in hand today is worth more than a dollar promised at some future time. </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hlink"/>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16"/>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Future Value</a:t>
            </a:r>
            <a:endParaRPr/>
          </a:p>
        </p:txBody>
      </p:sp>
      <p:sp>
        <p:nvSpPr>
          <p:cNvPr id="240" name="Google Shape;240;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a:solidFill>
                  <a:schemeClr val="hlink"/>
                </a:solidFill>
                <a:latin typeface="Arial"/>
                <a:ea typeface="Arial"/>
                <a:cs typeface="Arial"/>
                <a:sym typeface="Arial"/>
              </a:rPr>
              <a:t>Refers to the amount of money to which an investment will grow over a finite period of time at a given interest rate. </a:t>
            </a:r>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hlink"/>
                </a:solidFill>
                <a:latin typeface="Arial"/>
                <a:ea typeface="Arial"/>
                <a:cs typeface="Arial"/>
                <a:sym typeface="Arial"/>
              </a:rPr>
              <a:t>Put another way, future value is the cash value of an investment at a particular time in the future.</a:t>
            </a:r>
            <a:r>
              <a:rPr b="0" i="0" lang="en-US" sz="3200" u="none">
                <a:solidFill>
                  <a:srgbClr val="000000"/>
                </a:solidFill>
                <a:latin typeface="Trebuchet MS"/>
                <a:ea typeface="Trebuchet MS"/>
                <a:cs typeface="Trebuchet MS"/>
                <a:sym typeface="Trebuchet MS"/>
              </a:rPr>
              <a:t> </a:t>
            </a:r>
            <a:endParaRPr/>
          </a:p>
        </p:txBody>
      </p:sp>
      <p:pic>
        <p:nvPicPr>
          <p:cNvPr id="241" name="Google Shape;241;p16"/>
          <p:cNvPicPr preferRelativeResize="0"/>
          <p:nvPr/>
        </p:nvPicPr>
        <p:blipFill rotWithShape="1">
          <a:blip r:embed="rId3">
            <a:alphaModFix/>
          </a:blip>
          <a:srcRect b="0" l="0" r="0" t="0"/>
          <a:stretch/>
        </p:blipFill>
        <p:spPr>
          <a:xfrm>
            <a:off x="6172200" y="4419600"/>
            <a:ext cx="2438400" cy="1739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17"/>
          <p:cNvSpPr txBox="1"/>
          <p:nvPr>
            <p:ph type="title"/>
          </p:nvPr>
        </p:nvSpPr>
        <p:spPr>
          <a:xfrm>
            <a:off x="990600" y="1981200"/>
            <a:ext cx="4343400" cy="9906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“You can always make</a:t>
            </a:r>
            <a:br>
              <a:rPr b="0" i="0" lang="en-US" sz="3600" u="none">
                <a:solidFill>
                  <a:schemeClr val="dk2"/>
                </a:solidFill>
                <a:latin typeface="Arial"/>
                <a:ea typeface="Arial"/>
                <a:cs typeface="Arial"/>
                <a:sym typeface="Arial"/>
              </a:rPr>
            </a:br>
            <a:r>
              <a:rPr b="0" i="0" lang="en-US" sz="3600" u="none">
                <a:solidFill>
                  <a:schemeClr val="dk2"/>
                </a:solidFill>
                <a:latin typeface="Arial"/>
                <a:ea typeface="Arial"/>
                <a:cs typeface="Arial"/>
                <a:sym typeface="Arial"/>
              </a:rPr>
              <a:t>more money, </a:t>
            </a:r>
            <a:br>
              <a:rPr b="0" i="0" lang="en-US" sz="3600" u="none">
                <a:solidFill>
                  <a:schemeClr val="dk2"/>
                </a:solidFill>
                <a:latin typeface="Arial"/>
                <a:ea typeface="Arial"/>
                <a:cs typeface="Arial"/>
                <a:sym typeface="Arial"/>
              </a:rPr>
            </a:br>
            <a:r>
              <a:rPr b="0" i="0" lang="en-US" sz="3600" u="none">
                <a:solidFill>
                  <a:schemeClr val="dk2"/>
                </a:solidFill>
                <a:latin typeface="Arial"/>
                <a:ea typeface="Arial"/>
                <a:cs typeface="Arial"/>
                <a:sym typeface="Arial"/>
              </a:rPr>
              <a:t>but you can’t make</a:t>
            </a:r>
            <a:br>
              <a:rPr b="0" i="0" lang="en-US" sz="3600" u="none">
                <a:solidFill>
                  <a:schemeClr val="dk2"/>
                </a:solidFill>
                <a:latin typeface="Arial"/>
                <a:ea typeface="Arial"/>
                <a:cs typeface="Arial"/>
                <a:sym typeface="Arial"/>
              </a:rPr>
            </a:br>
            <a:r>
              <a:rPr b="0" i="0" lang="en-US" sz="3600" u="none">
                <a:solidFill>
                  <a:schemeClr val="dk2"/>
                </a:solidFill>
                <a:latin typeface="Arial"/>
                <a:ea typeface="Arial"/>
                <a:cs typeface="Arial"/>
                <a:sym typeface="Arial"/>
              </a:rPr>
              <a:t>more time.”</a:t>
            </a:r>
            <a:br>
              <a:rPr b="0" i="0" lang="en-US" sz="3600" u="none">
                <a:solidFill>
                  <a:schemeClr val="dk2"/>
                </a:solidFill>
                <a:latin typeface="Arial"/>
                <a:ea typeface="Arial"/>
                <a:cs typeface="Arial"/>
                <a:sym typeface="Arial"/>
              </a:rPr>
            </a:br>
            <a:endParaRPr/>
          </a:p>
        </p:txBody>
      </p:sp>
      <p:sp>
        <p:nvSpPr>
          <p:cNvPr id="247" name="Google Shape;247;p17"/>
          <p:cNvSpPr txBox="1"/>
          <p:nvPr>
            <p:ph idx="1" type="body"/>
          </p:nvPr>
        </p:nvSpPr>
        <p:spPr>
          <a:xfrm>
            <a:off x="457200" y="4114800"/>
            <a:ext cx="4800600" cy="20113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2800" u="none">
                <a:solidFill>
                  <a:schemeClr val="hlink"/>
                </a:solidFill>
                <a:latin typeface="Arial"/>
                <a:ea typeface="Arial"/>
                <a:cs typeface="Arial"/>
                <a:sym typeface="Arial"/>
              </a:rPr>
              <a:t>Respond to this statement </a:t>
            </a:r>
            <a:r>
              <a:rPr lang="en-US" sz="2800"/>
              <a:t>by </a:t>
            </a:r>
            <a:r>
              <a:rPr b="0" i="0" lang="en-US" sz="2800" u="none">
                <a:solidFill>
                  <a:schemeClr val="hlink"/>
                </a:solidFill>
                <a:latin typeface="Arial"/>
                <a:ea typeface="Arial"/>
                <a:cs typeface="Arial"/>
                <a:sym typeface="Arial"/>
              </a:rPr>
              <a:t>discussing it with a partner.  How does it relate to future value?</a:t>
            </a:r>
            <a:endParaRPr/>
          </a:p>
        </p:txBody>
      </p:sp>
      <p:pic>
        <p:nvPicPr>
          <p:cNvPr id="248" name="Google Shape;248;p17"/>
          <p:cNvPicPr preferRelativeResize="0"/>
          <p:nvPr/>
        </p:nvPicPr>
        <p:blipFill rotWithShape="1">
          <a:blip r:embed="rId3">
            <a:alphaModFix/>
          </a:blip>
          <a:srcRect b="0" l="0" r="0" t="0"/>
          <a:stretch/>
        </p:blipFill>
        <p:spPr>
          <a:xfrm>
            <a:off x="5200650" y="1066800"/>
            <a:ext cx="3486150" cy="480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18"/>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Time Value of Money</a:t>
            </a:r>
            <a:endParaRPr/>
          </a:p>
        </p:txBody>
      </p:sp>
      <p:pic>
        <p:nvPicPr>
          <p:cNvPr id="254" name="Google Shape;254;p18"/>
          <p:cNvPicPr preferRelativeResize="0"/>
          <p:nvPr/>
        </p:nvPicPr>
        <p:blipFill rotWithShape="1">
          <a:blip r:embed="rId3">
            <a:alphaModFix/>
          </a:blip>
          <a:srcRect b="0" l="0" r="0" t="0"/>
          <a:stretch/>
        </p:blipFill>
        <p:spPr>
          <a:xfrm>
            <a:off x="3352800" y="1676400"/>
            <a:ext cx="2935287" cy="4491037"/>
          </a:xfrm>
          <a:prstGeom prst="rect">
            <a:avLst/>
          </a:prstGeom>
          <a:noFill/>
          <a:ln>
            <a:noFill/>
          </a:ln>
        </p:spPr>
      </p:pic>
      <p:sp>
        <p:nvSpPr>
          <p:cNvPr id="255" name="Google Shape;255;p18"/>
          <p:cNvSpPr txBox="1"/>
          <p:nvPr/>
        </p:nvSpPr>
        <p:spPr>
          <a:xfrm>
            <a:off x="6477000" y="4572000"/>
            <a:ext cx="21336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sng" cap="none" strike="noStrike">
                <a:solidFill>
                  <a:schemeClr val="hlink"/>
                </a:solidFill>
                <a:latin typeface="Arial"/>
                <a:ea typeface="Arial"/>
                <a:cs typeface="Arial"/>
                <a:sym typeface="Arial"/>
                <a:hlinkClick r:id="rId4"/>
              </a:rPr>
              <a:t>Picture from NEFE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19"/>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Risk and Return</a:t>
            </a:r>
            <a:endParaRPr/>
          </a:p>
        </p:txBody>
      </p:sp>
      <p:sp>
        <p:nvSpPr>
          <p:cNvPr id="261" name="Google Shape;261;p19"/>
          <p:cNvSpPr txBox="1"/>
          <p:nvPr>
            <p:ph idx="1" type="body"/>
          </p:nvPr>
        </p:nvSpPr>
        <p:spPr>
          <a:xfrm>
            <a:off x="1447800" y="2057400"/>
            <a:ext cx="7010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a:solidFill>
                  <a:schemeClr val="hlink"/>
                </a:solidFill>
                <a:latin typeface="Arial"/>
                <a:ea typeface="Arial"/>
                <a:cs typeface="Arial"/>
                <a:sym typeface="Arial"/>
              </a:rPr>
              <a:t>What is the relationship between risk and return?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pic>
        <p:nvPicPr>
          <p:cNvPr id="266" name="Google Shape;266;p20"/>
          <p:cNvPicPr preferRelativeResize="0"/>
          <p:nvPr/>
        </p:nvPicPr>
        <p:blipFill rotWithShape="1">
          <a:blip r:embed="rId3">
            <a:alphaModFix/>
          </a:blip>
          <a:srcRect b="0" l="0" r="0" t="0"/>
          <a:stretch/>
        </p:blipFill>
        <p:spPr>
          <a:xfrm>
            <a:off x="1143000" y="685800"/>
            <a:ext cx="6934200" cy="5235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1"/>
          <p:cNvSpPr txBox="1"/>
          <p:nvPr/>
        </p:nvSpPr>
        <p:spPr>
          <a:xfrm>
            <a:off x="484200" y="292725"/>
            <a:ext cx="8175600" cy="112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2"/>
                </a:solidFill>
                <a:latin typeface="Arial"/>
                <a:ea typeface="Arial"/>
                <a:cs typeface="Arial"/>
                <a:sym typeface="Arial"/>
              </a:rPr>
              <a:t>Risk and Return Balance Point</a:t>
            </a:r>
            <a:endParaRPr b="0" i="0" sz="1400" u="none" cap="none" strike="noStrike">
              <a:solidFill>
                <a:srgbClr val="000000"/>
              </a:solidFill>
              <a:latin typeface="Arial"/>
              <a:ea typeface="Arial"/>
              <a:cs typeface="Arial"/>
              <a:sym typeface="Arial"/>
            </a:endParaRPr>
          </a:p>
        </p:txBody>
      </p:sp>
      <p:sp>
        <p:nvSpPr>
          <p:cNvPr id="273" name="Google Shape;273;p21"/>
          <p:cNvSpPr txBox="1"/>
          <p:nvPr/>
        </p:nvSpPr>
        <p:spPr>
          <a:xfrm>
            <a:off x="836750" y="1735350"/>
            <a:ext cx="7297200" cy="338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Factors affecting balance point:</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AutoNum type="arabicPeriod"/>
            </a:pPr>
            <a:r>
              <a:rPr b="0" i="0" lang="en-US" sz="2800" u="none" cap="none" strike="noStrike">
                <a:solidFill>
                  <a:srgbClr val="000000"/>
                </a:solidFill>
                <a:latin typeface="Arial"/>
                <a:ea typeface="Arial"/>
                <a:cs typeface="Arial"/>
                <a:sym typeface="Arial"/>
              </a:rPr>
              <a:t>Your age</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AutoNum type="arabicPeriod"/>
            </a:pPr>
            <a:r>
              <a:rPr b="0" i="0" lang="en-US" sz="2800" u="none" cap="none" strike="noStrike">
                <a:solidFill>
                  <a:srgbClr val="000000"/>
                </a:solidFill>
                <a:latin typeface="Arial"/>
                <a:ea typeface="Arial"/>
                <a:cs typeface="Arial"/>
                <a:sym typeface="Arial"/>
              </a:rPr>
              <a:t>How much you have to invest</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AutoNum type="arabicPeriod"/>
            </a:pPr>
            <a:r>
              <a:rPr b="0" i="0" lang="en-US" sz="2800" u="none" cap="none" strike="noStrike">
                <a:solidFill>
                  <a:srgbClr val="000000"/>
                </a:solidFill>
                <a:latin typeface="Arial"/>
                <a:ea typeface="Arial"/>
                <a:cs typeface="Arial"/>
                <a:sym typeface="Arial"/>
              </a:rPr>
              <a:t>your goals and how much you are hoping to earn from your investments in order to realize your goals</a:t>
            </a:r>
            <a:endParaRPr b="0" i="0" sz="2800" u="none"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2800"/>
              <a:buFont typeface="Arial"/>
              <a:buAutoNum type="arabicPeriod"/>
            </a:pPr>
            <a:r>
              <a:rPr b="0" i="0" lang="en-US" sz="2800" u="none" cap="none" strike="noStrike">
                <a:solidFill>
                  <a:srgbClr val="000000"/>
                </a:solidFill>
                <a:latin typeface="Arial"/>
                <a:ea typeface="Arial"/>
                <a:cs typeface="Arial"/>
                <a:sym typeface="Arial"/>
              </a:rPr>
              <a:t>Your time horizon-how long before you need to use the money from your investments.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p22"/>
          <p:cNvSpPr txBox="1"/>
          <p:nvPr>
            <p:ph type="title"/>
          </p:nvPr>
        </p:nvSpPr>
        <p:spPr>
          <a:xfrm>
            <a:off x="990600" y="1219200"/>
            <a:ext cx="7010400" cy="9906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Which financial product is appropriate for the following situations?</a:t>
            </a:r>
            <a:endParaRPr/>
          </a:p>
        </p:txBody>
      </p:sp>
      <p:sp>
        <p:nvSpPr>
          <p:cNvPr id="279" name="Google Shape;279;p22"/>
          <p:cNvSpPr txBox="1"/>
          <p:nvPr>
            <p:ph idx="1" type="body"/>
          </p:nvPr>
        </p:nvSpPr>
        <p:spPr>
          <a:xfrm>
            <a:off x="1447800" y="2971800"/>
            <a:ext cx="7010400" cy="335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a:solidFill>
                  <a:schemeClr val="hlink"/>
                </a:solidFill>
                <a:latin typeface="Arial"/>
                <a:ea typeface="Arial"/>
                <a:cs typeface="Arial"/>
                <a:sym typeface="Arial"/>
              </a:rPr>
              <a:t>Saving for a senior trip</a:t>
            </a:r>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hlink"/>
                </a:solidFill>
                <a:latin typeface="Arial"/>
                <a:ea typeface="Arial"/>
                <a:cs typeface="Arial"/>
                <a:sym typeface="Arial"/>
              </a:rPr>
              <a:t>Saving for a down payment on a house</a:t>
            </a:r>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hlink"/>
                </a:solidFill>
                <a:latin typeface="Arial"/>
                <a:ea typeface="Arial"/>
                <a:cs typeface="Arial"/>
                <a:sym typeface="Arial"/>
              </a:rPr>
              <a:t>Saving for retirement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pic>
        <p:nvPicPr>
          <p:cNvPr id="284" name="Google Shape;284;p23"/>
          <p:cNvPicPr preferRelativeResize="0"/>
          <p:nvPr/>
        </p:nvPicPr>
        <p:blipFill rotWithShape="1">
          <a:blip r:embed="rId3">
            <a:alphaModFix/>
          </a:blip>
          <a:srcRect b="14841" l="22500" r="21874" t="21874"/>
          <a:stretch/>
        </p:blipFill>
        <p:spPr>
          <a:xfrm>
            <a:off x="1752600" y="1371600"/>
            <a:ext cx="5105400" cy="4027487"/>
          </a:xfrm>
          <a:prstGeom prst="rect">
            <a:avLst/>
          </a:prstGeom>
          <a:noFill/>
          <a:ln cap="flat" cmpd="sng" w="38100">
            <a:solidFill>
              <a:schemeClr val="dk1"/>
            </a:solidFill>
            <a:prstDash val="solid"/>
            <a:miter lim="800000"/>
            <a:headEnd len="sm" w="sm" type="none"/>
            <a:tailEnd len="sm" w="sm" type="none"/>
          </a:ln>
        </p:spPr>
      </p:pic>
      <p:sp>
        <p:nvSpPr>
          <p:cNvPr id="285" name="Google Shape;285;p23">
            <a:hlinkClick r:id="rId4"/>
          </p:cNvPr>
          <p:cNvSpPr/>
          <p:nvPr/>
        </p:nvSpPr>
        <p:spPr>
          <a:xfrm>
            <a:off x="1511500" y="2121675"/>
            <a:ext cx="5791206" cy="2216776"/>
          </a:xfrm>
          <a:prstGeom prst="rect">
            <a:avLst/>
          </a:prstGeom>
        </p:spPr>
        <p:txBody>
          <a:bodyPr>
            <a:prstTxWarp prst="textPlain"/>
          </a:bodyPr>
          <a:lstStyle/>
          <a:p>
            <a:pPr lvl="0" algn="l"/>
            <a:r>
              <a:rPr b="0" i="0">
                <a:ln cap="flat" cmpd="sng" w="9525">
                  <a:solidFill>
                    <a:srgbClr val="000099"/>
                  </a:solidFill>
                  <a:prstDash val="solid"/>
                  <a:miter lim="800000"/>
                  <a:headEnd len="sm" w="sm" type="none"/>
                  <a:tailEnd len="sm" w="sm" type="none"/>
                </a:ln>
                <a:solidFill>
                  <a:srgbClr val="006600"/>
                </a:solidFill>
                <a:latin typeface="Arial"/>
              </a:rPr>
              <a:t>Assessment</a:t>
            </a:r>
          </a:p>
        </p:txBody>
      </p:sp>
      <p:sp>
        <p:nvSpPr>
          <p:cNvPr id="286" name="Google Shape;286;p23"/>
          <p:cNvSpPr txBox="1"/>
          <p:nvPr/>
        </p:nvSpPr>
        <p:spPr>
          <a:xfrm>
            <a:off x="6553200" y="6248400"/>
            <a:ext cx="2590800" cy="39687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6600"/>
              </a:buClr>
              <a:buSzPts val="2000"/>
              <a:buFont typeface="Gill Sans"/>
              <a:buNone/>
            </a:pPr>
            <a:r>
              <a:rPr b="0" i="0" lang="en-US" sz="2000" u="none" cap="none" strike="noStrike">
                <a:solidFill>
                  <a:srgbClr val="006600"/>
                </a:solidFill>
                <a:latin typeface="Gill Sans"/>
                <a:ea typeface="Gill Sans"/>
                <a:cs typeface="Gill Sans"/>
                <a:sym typeface="Gill Sans"/>
              </a:rPr>
              <a:t>NEFE Teacher Guide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24"/>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Arial Narrow"/>
              <a:buNone/>
            </a:pPr>
            <a:r>
              <a:rPr b="0" i="1" lang="en-US" sz="2400" u="none">
                <a:solidFill>
                  <a:schemeClr val="lt1"/>
                </a:solidFill>
                <a:latin typeface="Arial Narrow"/>
                <a:ea typeface="Arial Narrow"/>
                <a:cs typeface="Arial Narrow"/>
                <a:sym typeface="Arial Narrow"/>
              </a:rPr>
              <a:t>Sample Student Work</a:t>
            </a:r>
            <a:endParaRPr/>
          </a:p>
        </p:txBody>
      </p:sp>
      <p:sp>
        <p:nvSpPr>
          <p:cNvPr id="292" name="Google Shape;292;p2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80340" lvl="0" marL="342900" marR="0" rtl="0" algn="l">
              <a:lnSpc>
                <a:spcPct val="100000"/>
              </a:lnSpc>
              <a:spcBef>
                <a:spcPts val="0"/>
              </a:spcBef>
              <a:spcAft>
                <a:spcPts val="0"/>
              </a:spcAft>
              <a:buClr>
                <a:schemeClr val="hlink"/>
              </a:buClr>
              <a:buSzPts val="2560"/>
              <a:buFont typeface="Noto Sans Symbols"/>
              <a:buNone/>
            </a:pPr>
            <a:r>
              <a:t/>
            </a:r>
            <a:endParaRPr b="0" i="0" sz="3200" u="none">
              <a:solidFill>
                <a:schemeClr val="hlink"/>
              </a:solidFill>
              <a:latin typeface="Arial"/>
              <a:ea typeface="Arial"/>
              <a:cs typeface="Arial"/>
              <a:sym typeface="Arial"/>
            </a:endParaRPr>
          </a:p>
        </p:txBody>
      </p:sp>
      <p:pic>
        <p:nvPicPr>
          <p:cNvPr id="293" name="Google Shape;293;p2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4" name="Google Shape;294;p24"/>
          <p:cNvSpPr txBox="1"/>
          <p:nvPr/>
        </p:nvSpPr>
        <p:spPr>
          <a:xfrm>
            <a:off x="6324600" y="304800"/>
            <a:ext cx="28194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Narrow"/>
              <a:buNone/>
            </a:pPr>
            <a:r>
              <a:rPr b="0" i="1" lang="en-US" sz="2400" u="none" cap="none" strike="noStrike">
                <a:solidFill>
                  <a:schemeClr val="lt1"/>
                </a:solidFill>
                <a:latin typeface="Arial Narrow"/>
                <a:ea typeface="Arial Narrow"/>
                <a:cs typeface="Arial Narrow"/>
                <a:sym typeface="Arial Narrow"/>
              </a:rPr>
              <a:t>Sample Student Work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7"/>
          <p:cNvSpPr txBox="1"/>
          <p:nvPr>
            <p:ph type="title"/>
          </p:nvPr>
        </p:nvSpPr>
        <p:spPr>
          <a:xfrm>
            <a:off x="457200" y="277812"/>
            <a:ext cx="8229600" cy="1052512"/>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Savings</a:t>
            </a:r>
            <a:endParaRPr/>
          </a:p>
        </p:txBody>
      </p:sp>
      <p:sp>
        <p:nvSpPr>
          <p:cNvPr id="176" name="Google Shape;176;p7"/>
          <p:cNvSpPr txBox="1"/>
          <p:nvPr/>
        </p:nvSpPr>
        <p:spPr>
          <a:xfrm>
            <a:off x="381000" y="4837112"/>
            <a:ext cx="8153400"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7"/>
          <p:cNvSpPr txBox="1"/>
          <p:nvPr/>
        </p:nvSpPr>
        <p:spPr>
          <a:xfrm>
            <a:off x="1066800" y="4267200"/>
            <a:ext cx="74676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0" i="0" lang="en-US" sz="3200" u="none" cap="none" strike="noStrike">
                <a:solidFill>
                  <a:schemeClr val="hlink"/>
                </a:solidFill>
                <a:latin typeface="Gill Sans"/>
                <a:ea typeface="Gill Sans"/>
                <a:cs typeface="Gill Sans"/>
                <a:sym typeface="Gill Sans"/>
              </a:rPr>
              <a:t>Investing is the purchase of assets with the goal of increasing future income.</a:t>
            </a:r>
            <a:endParaRPr b="0" i="0" sz="1400" u="none" cap="none" strike="noStrike">
              <a:solidFill>
                <a:srgbClr val="000000"/>
              </a:solidFill>
              <a:latin typeface="Arial"/>
              <a:ea typeface="Arial"/>
              <a:cs typeface="Arial"/>
              <a:sym typeface="Arial"/>
            </a:endParaRPr>
          </a:p>
        </p:txBody>
      </p:sp>
      <p:sp>
        <p:nvSpPr>
          <p:cNvPr id="178" name="Google Shape;178;p7"/>
          <p:cNvSpPr txBox="1"/>
          <p:nvPr/>
        </p:nvSpPr>
        <p:spPr>
          <a:xfrm>
            <a:off x="1066800" y="1600200"/>
            <a:ext cx="73152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0" i="0" lang="en-US" sz="3200" u="none" cap="none" strike="noStrike">
                <a:solidFill>
                  <a:schemeClr val="hlink"/>
                </a:solidFill>
                <a:latin typeface="Gill Sans"/>
                <a:ea typeface="Gill Sans"/>
                <a:cs typeface="Gill Sans"/>
                <a:sym typeface="Gill Sans"/>
              </a:rPr>
              <a:t>Savings is the portion of current income not spent on consumption.</a:t>
            </a:r>
            <a:endParaRPr b="0" i="0" sz="1400" u="none" cap="none" strike="noStrike">
              <a:solidFill>
                <a:srgbClr val="000000"/>
              </a:solidFill>
              <a:latin typeface="Arial"/>
              <a:ea typeface="Arial"/>
              <a:cs typeface="Arial"/>
              <a:sym typeface="Arial"/>
            </a:endParaRPr>
          </a:p>
        </p:txBody>
      </p:sp>
      <p:sp>
        <p:nvSpPr>
          <p:cNvPr id="179" name="Google Shape;179;p7"/>
          <p:cNvSpPr txBox="1"/>
          <p:nvPr/>
        </p:nvSpPr>
        <p:spPr>
          <a:xfrm>
            <a:off x="609600" y="3200400"/>
            <a:ext cx="8229600" cy="1052512"/>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Investments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25"/>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Arial Narrow"/>
              <a:buNone/>
            </a:pPr>
            <a:r>
              <a:rPr b="0" i="1" lang="en-US" sz="2400" u="none">
                <a:solidFill>
                  <a:schemeClr val="lt1"/>
                </a:solidFill>
                <a:latin typeface="Arial Narrow"/>
                <a:ea typeface="Arial Narrow"/>
                <a:cs typeface="Arial Narrow"/>
                <a:sym typeface="Arial Narrow"/>
              </a:rPr>
              <a:t>Sample Student Work</a:t>
            </a:r>
            <a:endParaRPr/>
          </a:p>
        </p:txBody>
      </p:sp>
      <p:sp>
        <p:nvSpPr>
          <p:cNvPr id="300" name="Google Shape;300;p2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80340" lvl="0" marL="342900" marR="0" rtl="0" algn="l">
              <a:lnSpc>
                <a:spcPct val="100000"/>
              </a:lnSpc>
              <a:spcBef>
                <a:spcPts val="0"/>
              </a:spcBef>
              <a:spcAft>
                <a:spcPts val="0"/>
              </a:spcAft>
              <a:buClr>
                <a:schemeClr val="hlink"/>
              </a:buClr>
              <a:buSzPts val="2560"/>
              <a:buFont typeface="Noto Sans Symbols"/>
              <a:buNone/>
            </a:pPr>
            <a:r>
              <a:t/>
            </a:r>
            <a:endParaRPr b="0" i="0" sz="3200" u="none">
              <a:solidFill>
                <a:schemeClr val="hlink"/>
              </a:solidFill>
              <a:latin typeface="Arial"/>
              <a:ea typeface="Arial"/>
              <a:cs typeface="Arial"/>
              <a:sym typeface="Arial"/>
            </a:endParaRPr>
          </a:p>
        </p:txBody>
      </p:sp>
      <p:pic>
        <p:nvPicPr>
          <p:cNvPr id="301" name="Google Shape;301;p2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2" name="Google Shape;302;p25"/>
          <p:cNvSpPr txBox="1"/>
          <p:nvPr/>
        </p:nvSpPr>
        <p:spPr>
          <a:xfrm>
            <a:off x="2362200" y="5943600"/>
            <a:ext cx="28194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Arial Narrow"/>
              <a:buNone/>
            </a:pPr>
            <a:r>
              <a:rPr b="0" i="1" lang="en-US" sz="2400" u="none" cap="none" strike="noStrike">
                <a:solidFill>
                  <a:schemeClr val="lt1"/>
                </a:solidFill>
                <a:latin typeface="Arial Narrow"/>
                <a:ea typeface="Arial Narrow"/>
                <a:cs typeface="Arial Narrow"/>
                <a:sym typeface="Arial Narrow"/>
              </a:rPr>
              <a:t>Sample Student Work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pic>
        <p:nvPicPr>
          <p:cNvPr id="307" name="Google Shape;307;p26"/>
          <p:cNvPicPr preferRelativeResize="0"/>
          <p:nvPr/>
        </p:nvPicPr>
        <p:blipFill rotWithShape="1">
          <a:blip r:embed="rId3">
            <a:alphaModFix/>
          </a:blip>
          <a:srcRect b="0" l="0" r="0" t="3333"/>
          <a:stretch/>
        </p:blipFill>
        <p:spPr>
          <a:xfrm>
            <a:off x="-152400" y="-158750"/>
            <a:ext cx="9677400" cy="7016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8"/>
          <p:cNvSpPr txBox="1"/>
          <p:nvPr>
            <p:ph type="title"/>
          </p:nvPr>
        </p:nvSpPr>
        <p:spPr>
          <a:xfrm>
            <a:off x="457200" y="277812"/>
            <a:ext cx="8229600" cy="10524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a:t>In Other Words…...</a:t>
            </a:r>
            <a:endParaRPr/>
          </a:p>
        </p:txBody>
      </p:sp>
      <p:sp>
        <p:nvSpPr>
          <p:cNvPr id="185" name="Google Shape;185;p8"/>
          <p:cNvSpPr txBox="1"/>
          <p:nvPr/>
        </p:nvSpPr>
        <p:spPr>
          <a:xfrm>
            <a:off x="381000" y="4837112"/>
            <a:ext cx="8153400" cy="36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p8"/>
          <p:cNvSpPr txBox="1"/>
          <p:nvPr/>
        </p:nvSpPr>
        <p:spPr>
          <a:xfrm>
            <a:off x="1066800" y="1330200"/>
            <a:ext cx="7315200" cy="498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0" i="0" lang="en-US" sz="3200" u="none" cap="none" strike="noStrike">
                <a:solidFill>
                  <a:schemeClr val="hlink"/>
                </a:solidFill>
                <a:latin typeface="Gill Sans"/>
                <a:ea typeface="Gill Sans"/>
                <a:cs typeface="Gill Sans"/>
                <a:sym typeface="Gill Sans"/>
              </a:rPr>
              <a:t>Investing is what you do with your savings to try and:</a:t>
            </a:r>
            <a:endParaRPr b="0" i="0" sz="3200" u="none" cap="none" strike="noStrike">
              <a:solidFill>
                <a:schemeClr val="hlink"/>
              </a:solidFill>
              <a:latin typeface="Gill Sans"/>
              <a:ea typeface="Gill Sans"/>
              <a:cs typeface="Gill Sans"/>
              <a:sym typeface="Gill Sans"/>
            </a:endParaRPr>
          </a:p>
          <a:p>
            <a:pPr indent="-431800" lvl="0" marL="457200" marR="0" rtl="0" algn="l">
              <a:lnSpc>
                <a:spcPct val="100000"/>
              </a:lnSpc>
              <a:spcBef>
                <a:spcPts val="0"/>
              </a:spcBef>
              <a:spcAft>
                <a:spcPts val="0"/>
              </a:spcAft>
              <a:buClr>
                <a:schemeClr val="hlink"/>
              </a:buClr>
              <a:buSzPts val="3200"/>
              <a:buFont typeface="Gill Sans"/>
              <a:buChar char="●"/>
            </a:pPr>
            <a:r>
              <a:rPr b="0" i="0" lang="en-US" sz="3200" u="none" cap="none" strike="noStrike">
                <a:solidFill>
                  <a:schemeClr val="hlink"/>
                </a:solidFill>
                <a:latin typeface="Gill Sans"/>
                <a:ea typeface="Gill Sans"/>
                <a:cs typeface="Gill Sans"/>
                <a:sym typeface="Gill Sans"/>
              </a:rPr>
              <a:t>protect the value of your savings over time against the effects of inflation (purchasing power).</a:t>
            </a:r>
            <a:endParaRPr b="0" i="0" sz="3200" u="none" cap="none" strike="noStrike">
              <a:solidFill>
                <a:schemeClr val="hlink"/>
              </a:solidFill>
              <a:latin typeface="Gill Sans"/>
              <a:ea typeface="Gill Sans"/>
              <a:cs typeface="Gill Sans"/>
              <a:sym typeface="Gill Sans"/>
            </a:endParaRPr>
          </a:p>
          <a:p>
            <a:pPr indent="-431800" lvl="0" marL="457200" marR="0" rtl="0" algn="l">
              <a:lnSpc>
                <a:spcPct val="100000"/>
              </a:lnSpc>
              <a:spcBef>
                <a:spcPts val="0"/>
              </a:spcBef>
              <a:spcAft>
                <a:spcPts val="0"/>
              </a:spcAft>
              <a:buClr>
                <a:schemeClr val="hlink"/>
              </a:buClr>
              <a:buSzPts val="3200"/>
              <a:buFont typeface="Gill Sans"/>
              <a:buChar char="●"/>
            </a:pPr>
            <a:r>
              <a:rPr b="0" i="0" lang="en-US" sz="3200" u="none" cap="none" strike="noStrike">
                <a:solidFill>
                  <a:schemeClr val="hlink"/>
                </a:solidFill>
                <a:latin typeface="Gill Sans"/>
                <a:ea typeface="Gill Sans"/>
                <a:cs typeface="Gill Sans"/>
                <a:sym typeface="Gill Sans"/>
              </a:rPr>
              <a:t>increase value of your savings-and acquire greater purchasing power-by earning a return greater than inflation.</a:t>
            </a:r>
            <a:endParaRPr b="0" i="0" sz="3200" u="none" cap="none" strike="noStrike">
              <a:solidFill>
                <a:schemeClr val="hlink"/>
              </a:solidFill>
              <a:latin typeface="Gill Sans"/>
              <a:ea typeface="Gill Sans"/>
              <a:cs typeface="Gill Sans"/>
              <a:sym typeface="Gill Sans"/>
            </a:endParaRPr>
          </a:p>
          <a:p>
            <a:pPr indent="-431800" lvl="0" marL="457200" marR="0" rtl="0" algn="l">
              <a:lnSpc>
                <a:spcPct val="100000"/>
              </a:lnSpc>
              <a:spcBef>
                <a:spcPts val="0"/>
              </a:spcBef>
              <a:spcAft>
                <a:spcPts val="0"/>
              </a:spcAft>
              <a:buClr>
                <a:schemeClr val="hlink"/>
              </a:buClr>
              <a:buSzPts val="3200"/>
              <a:buFont typeface="Gill Sans"/>
              <a:buChar char="●"/>
            </a:pPr>
            <a:r>
              <a:rPr b="0" i="0" lang="en-US" sz="3200" u="none" cap="none" strike="noStrike">
                <a:solidFill>
                  <a:schemeClr val="hlink"/>
                </a:solidFill>
                <a:latin typeface="Gill Sans"/>
                <a:ea typeface="Gill Sans"/>
                <a:cs typeface="Gill Sans"/>
                <a:sym typeface="Gill Sans"/>
              </a:rPr>
              <a:t>save enough, and ear enough, to be able to achieve your goals.</a:t>
            </a:r>
            <a:endParaRPr b="0" i="0" sz="3200" u="none" cap="none" strike="noStrike">
              <a:solidFill>
                <a:schemeClr val="hlink"/>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There are several options when considering where to put your hard earned money.  Learn about some of the benefits and potential pitfalls of saving and investing.&#10;&#10;Questions or Comments?&#10;Have a question or topic you’d like to learn more about? Let us know: &#10;Twitter: @ZionsDirectTV&#10;Facebook: www.facebook.com/zionsdirect&#10;Or leave a comment on one of our videos.&#10;&#10;Open an Account:&#10;Begin investing today by opening a brokerage account or IRA at www.zionsdirect.com&#10;&#10;Bid in our Auctions:&#10;Participate in our fixed-income security auctions with no commissions or mark-ups charged by Zions Direct at www.auctions.zionsdirect.com" id="192" name="Google Shape;192;p9" title="Saving vs. Investing">
            <a:hlinkClick r:id="rId3"/>
          </p:cNvPr>
          <p:cNvPicPr preferRelativeResize="0"/>
          <p:nvPr/>
        </p:nvPicPr>
        <p:blipFill>
          <a:blip r:embed="rId4">
            <a:alphaModFix/>
          </a:blip>
          <a:stretch>
            <a:fillRect/>
          </a:stretch>
        </p:blipFill>
        <p:spPr>
          <a:xfrm>
            <a:off x="1187863" y="890882"/>
            <a:ext cx="6768275" cy="5076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0"/>
          <p:cNvSpPr txBox="1"/>
          <p:nvPr>
            <p:ph type="title"/>
          </p:nvPr>
        </p:nvSpPr>
        <p:spPr>
          <a:xfrm>
            <a:off x="457200" y="277812"/>
            <a:ext cx="8229600" cy="1139825"/>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Risk, Return, and Liquidity</a:t>
            </a:r>
            <a:endParaRPr/>
          </a:p>
        </p:txBody>
      </p:sp>
      <p:sp>
        <p:nvSpPr>
          <p:cNvPr id="198" name="Google Shape;198;p10"/>
          <p:cNvSpPr txBox="1"/>
          <p:nvPr>
            <p:ph idx="1" type="body"/>
          </p:nvPr>
        </p:nvSpPr>
        <p:spPr>
          <a:xfrm>
            <a:off x="1066800" y="1524000"/>
            <a:ext cx="7010400" cy="4648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1" i="0" lang="en-US" sz="3200" u="none" cap="none" strike="noStrike">
                <a:solidFill>
                  <a:schemeClr val="hlink"/>
                </a:solidFill>
                <a:latin typeface="Arial"/>
                <a:ea typeface="Arial"/>
                <a:cs typeface="Arial"/>
                <a:sym typeface="Arial"/>
              </a:rPr>
              <a:t>Risk</a:t>
            </a:r>
            <a:endParaRPr b="0" i="0" sz="3200" u="none" cap="none" strike="noStrike">
              <a:solidFill>
                <a:schemeClr val="hlink"/>
              </a:solidFill>
              <a:latin typeface="Arial"/>
              <a:ea typeface="Arial"/>
              <a:cs typeface="Arial"/>
              <a:sym typeface="Arial"/>
            </a:endParaRPr>
          </a:p>
          <a:p>
            <a:pPr indent="-285750" lvl="1" marL="742950" marR="0" rtl="0" algn="l">
              <a:lnSpc>
                <a:spcPct val="100000"/>
              </a:lnSpc>
              <a:spcBef>
                <a:spcPts val="560"/>
              </a:spcBef>
              <a:spcAft>
                <a:spcPts val="0"/>
              </a:spcAft>
              <a:buClr>
                <a:schemeClr val="dk2"/>
              </a:buClr>
              <a:buSzPts val="1400"/>
              <a:buFont typeface="Noto Sans Symbols"/>
              <a:buChar char="●"/>
            </a:pPr>
            <a:r>
              <a:rPr b="0" i="0" lang="en-US" sz="2800" u="none" cap="none" strike="noStrike">
                <a:solidFill>
                  <a:schemeClr val="hlink"/>
                </a:solidFill>
                <a:latin typeface="Arial"/>
                <a:ea typeface="Arial"/>
                <a:cs typeface="Arial"/>
                <a:sym typeface="Arial"/>
              </a:rPr>
              <a:t>The chance that the value of an investment will decrease.</a:t>
            </a:r>
            <a:endParaRPr/>
          </a:p>
          <a:p>
            <a:pPr indent="-342900" lvl="0" marL="342900" marR="0" rtl="0" algn="l">
              <a:lnSpc>
                <a:spcPct val="100000"/>
              </a:lnSpc>
              <a:spcBef>
                <a:spcPts val="640"/>
              </a:spcBef>
              <a:spcAft>
                <a:spcPts val="0"/>
              </a:spcAft>
              <a:buClr>
                <a:schemeClr val="hlink"/>
              </a:buClr>
              <a:buSzPts val="2560"/>
              <a:buFont typeface="Noto Sans Symbols"/>
              <a:buChar char="⮚"/>
            </a:pPr>
            <a:r>
              <a:rPr b="1" i="0" lang="en-US" sz="3200" u="none" cap="none" strike="noStrike">
                <a:solidFill>
                  <a:schemeClr val="hlink"/>
                </a:solidFill>
                <a:latin typeface="Arial"/>
                <a:ea typeface="Arial"/>
                <a:cs typeface="Arial"/>
                <a:sym typeface="Arial"/>
              </a:rPr>
              <a:t>Return</a:t>
            </a:r>
            <a:endParaRPr b="0" i="0" sz="3200" u="none" cap="none" strike="noStrike">
              <a:solidFill>
                <a:schemeClr val="hlink"/>
              </a:solidFill>
              <a:latin typeface="Arial"/>
              <a:ea typeface="Arial"/>
              <a:cs typeface="Arial"/>
              <a:sym typeface="Arial"/>
            </a:endParaRPr>
          </a:p>
          <a:p>
            <a:pPr indent="-285750" lvl="1" marL="742950" marR="0" rtl="0" algn="l">
              <a:lnSpc>
                <a:spcPct val="100000"/>
              </a:lnSpc>
              <a:spcBef>
                <a:spcPts val="560"/>
              </a:spcBef>
              <a:spcAft>
                <a:spcPts val="0"/>
              </a:spcAft>
              <a:buClr>
                <a:schemeClr val="dk2"/>
              </a:buClr>
              <a:buSzPts val="1400"/>
              <a:buFont typeface="Noto Sans Symbols"/>
              <a:buChar char="●"/>
            </a:pPr>
            <a:r>
              <a:rPr b="0" i="0" lang="en-US" sz="2800" u="none" cap="none" strike="noStrike">
                <a:solidFill>
                  <a:schemeClr val="hlink"/>
                </a:solidFill>
                <a:latin typeface="Arial"/>
                <a:ea typeface="Arial"/>
                <a:cs typeface="Arial"/>
                <a:sym typeface="Arial"/>
              </a:rPr>
              <a:t>The profit or yield from an investment.</a:t>
            </a:r>
            <a:endParaRPr/>
          </a:p>
          <a:p>
            <a:pPr indent="-342900" lvl="0" marL="342900" marR="0" rtl="0" algn="l">
              <a:lnSpc>
                <a:spcPct val="100000"/>
              </a:lnSpc>
              <a:spcBef>
                <a:spcPts val="640"/>
              </a:spcBef>
              <a:spcAft>
                <a:spcPts val="0"/>
              </a:spcAft>
              <a:buClr>
                <a:schemeClr val="hlink"/>
              </a:buClr>
              <a:buSzPts val="2560"/>
              <a:buFont typeface="Noto Sans Symbols"/>
              <a:buChar char="⮚"/>
            </a:pPr>
            <a:r>
              <a:rPr b="1" i="0" lang="en-US" sz="3200" u="none" cap="none" strike="noStrike">
                <a:solidFill>
                  <a:schemeClr val="hlink"/>
                </a:solidFill>
                <a:latin typeface="Arial"/>
                <a:ea typeface="Arial"/>
                <a:cs typeface="Arial"/>
                <a:sym typeface="Arial"/>
              </a:rPr>
              <a:t>Liquidity</a:t>
            </a:r>
            <a:endParaRPr b="0" i="0" sz="3200" u="none" cap="none" strike="noStrike">
              <a:solidFill>
                <a:schemeClr val="hlink"/>
              </a:solidFill>
              <a:latin typeface="Arial"/>
              <a:ea typeface="Arial"/>
              <a:cs typeface="Arial"/>
              <a:sym typeface="Arial"/>
            </a:endParaRPr>
          </a:p>
          <a:p>
            <a:pPr indent="-285750" lvl="1" marL="742950" marR="0" rtl="0" algn="l">
              <a:lnSpc>
                <a:spcPct val="100000"/>
              </a:lnSpc>
              <a:spcBef>
                <a:spcPts val="560"/>
              </a:spcBef>
              <a:spcAft>
                <a:spcPts val="0"/>
              </a:spcAft>
              <a:buClr>
                <a:schemeClr val="dk2"/>
              </a:buClr>
              <a:buSzPts val="1400"/>
              <a:buFont typeface="Noto Sans Symbols"/>
              <a:buChar char="●"/>
            </a:pPr>
            <a:r>
              <a:rPr b="0" i="0" lang="en-US" sz="2800" u="none" cap="none" strike="noStrike">
                <a:solidFill>
                  <a:schemeClr val="hlink"/>
                </a:solidFill>
                <a:latin typeface="Arial"/>
                <a:ea typeface="Arial"/>
                <a:cs typeface="Arial"/>
                <a:sym typeface="Arial"/>
              </a:rPr>
              <a:t>The ability of an investment to be converted into cash quickly without loss of value.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11"/>
          <p:cNvSpPr txBox="1"/>
          <p:nvPr>
            <p:ph idx="4294967295" type="title"/>
          </p:nvPr>
        </p:nvSpPr>
        <p:spPr>
          <a:xfrm>
            <a:off x="457200" y="277812"/>
            <a:ext cx="8229600" cy="113982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Risk, Return, and Liquidity</a:t>
            </a:r>
            <a:endParaRPr/>
          </a:p>
        </p:txBody>
      </p:sp>
      <p:sp>
        <p:nvSpPr>
          <p:cNvPr id="204" name="Google Shape;204;p11"/>
          <p:cNvSpPr txBox="1"/>
          <p:nvPr>
            <p:ph idx="4294967295" type="body"/>
          </p:nvPr>
        </p:nvSpPr>
        <p:spPr>
          <a:xfrm>
            <a:off x="762000" y="2133600"/>
            <a:ext cx="40259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cap="none" strike="noStrike">
                <a:solidFill>
                  <a:schemeClr val="hlink"/>
                </a:solidFill>
                <a:latin typeface="Arial"/>
                <a:ea typeface="Arial"/>
                <a:cs typeface="Arial"/>
                <a:sym typeface="Arial"/>
              </a:rPr>
              <a:t>Savings</a:t>
            </a:r>
            <a:endParaRPr/>
          </a:p>
          <a:p>
            <a:pPr indent="-285750" lvl="1" marL="742950" marR="0" rtl="0" algn="l">
              <a:lnSpc>
                <a:spcPct val="100000"/>
              </a:lnSpc>
              <a:spcBef>
                <a:spcPts val="560"/>
              </a:spcBef>
              <a:spcAft>
                <a:spcPts val="0"/>
              </a:spcAft>
              <a:buClr>
                <a:schemeClr val="dk2"/>
              </a:buClr>
              <a:buSzPts val="1400"/>
              <a:buFont typeface="Noto Sans Symbols"/>
              <a:buChar char="●"/>
            </a:pPr>
            <a:r>
              <a:rPr b="0" i="0" lang="en-US" sz="2800" u="none" cap="none" strike="noStrike">
                <a:solidFill>
                  <a:schemeClr val="hlink"/>
                </a:solidFill>
                <a:latin typeface="Arial"/>
                <a:ea typeface="Arial"/>
                <a:cs typeface="Arial"/>
                <a:sym typeface="Arial"/>
              </a:rPr>
              <a:t>Low risk</a:t>
            </a:r>
            <a:endParaRPr/>
          </a:p>
          <a:p>
            <a:pPr indent="-285750" lvl="1" marL="742950" marR="0" rtl="0" algn="l">
              <a:lnSpc>
                <a:spcPct val="100000"/>
              </a:lnSpc>
              <a:spcBef>
                <a:spcPts val="560"/>
              </a:spcBef>
              <a:spcAft>
                <a:spcPts val="0"/>
              </a:spcAft>
              <a:buClr>
                <a:schemeClr val="dk2"/>
              </a:buClr>
              <a:buSzPts val="1400"/>
              <a:buFont typeface="Noto Sans Symbols"/>
              <a:buChar char="●"/>
            </a:pPr>
            <a:r>
              <a:rPr b="0" i="0" lang="en-US" sz="2800" u="none" cap="none" strike="noStrike">
                <a:solidFill>
                  <a:schemeClr val="hlink"/>
                </a:solidFill>
                <a:latin typeface="Arial"/>
                <a:ea typeface="Arial"/>
                <a:cs typeface="Arial"/>
                <a:sym typeface="Arial"/>
              </a:rPr>
              <a:t>Low return</a:t>
            </a:r>
            <a:endParaRPr/>
          </a:p>
          <a:p>
            <a:pPr indent="-285750" lvl="1" marL="742950" marR="0" rtl="0" algn="l">
              <a:lnSpc>
                <a:spcPct val="100000"/>
              </a:lnSpc>
              <a:spcBef>
                <a:spcPts val="560"/>
              </a:spcBef>
              <a:spcAft>
                <a:spcPts val="0"/>
              </a:spcAft>
              <a:buClr>
                <a:schemeClr val="dk2"/>
              </a:buClr>
              <a:buSzPts val="1400"/>
              <a:buFont typeface="Noto Sans Symbols"/>
              <a:buChar char="●"/>
            </a:pPr>
            <a:r>
              <a:rPr b="0" i="0" lang="en-US" sz="2800" u="none" cap="none" strike="noStrike">
                <a:solidFill>
                  <a:schemeClr val="hlink"/>
                </a:solidFill>
                <a:latin typeface="Arial"/>
                <a:ea typeface="Arial"/>
                <a:cs typeface="Arial"/>
                <a:sym typeface="Arial"/>
              </a:rPr>
              <a:t>High liquidity</a:t>
            </a:r>
            <a:endParaRPr/>
          </a:p>
        </p:txBody>
      </p:sp>
      <p:sp>
        <p:nvSpPr>
          <p:cNvPr id="205" name="Google Shape;205;p11"/>
          <p:cNvSpPr txBox="1"/>
          <p:nvPr>
            <p:ph idx="4294967295" type="body"/>
          </p:nvPr>
        </p:nvSpPr>
        <p:spPr>
          <a:xfrm>
            <a:off x="4419600" y="2057400"/>
            <a:ext cx="40259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6600"/>
              </a:buClr>
              <a:buSzPts val="2560"/>
              <a:buFont typeface="Noto Sans Symbols"/>
              <a:buChar char="⮚"/>
            </a:pPr>
            <a:r>
              <a:rPr b="0" i="0" lang="en-US" sz="3200" u="none" cap="none" strike="noStrike">
                <a:solidFill>
                  <a:schemeClr val="hlink"/>
                </a:solidFill>
                <a:latin typeface="Arial"/>
                <a:ea typeface="Arial"/>
                <a:cs typeface="Arial"/>
                <a:sym typeface="Arial"/>
              </a:rPr>
              <a:t>Investments</a:t>
            </a:r>
            <a:endParaRPr/>
          </a:p>
          <a:p>
            <a:pPr indent="-285750" lvl="1" marL="742950" marR="0" rtl="0" algn="l">
              <a:lnSpc>
                <a:spcPct val="100000"/>
              </a:lnSpc>
              <a:spcBef>
                <a:spcPts val="560"/>
              </a:spcBef>
              <a:spcAft>
                <a:spcPts val="0"/>
              </a:spcAft>
              <a:buClr>
                <a:srgbClr val="006600"/>
              </a:buClr>
              <a:buSzPts val="1400"/>
              <a:buFont typeface="Noto Sans Symbols"/>
              <a:buChar char="●"/>
            </a:pPr>
            <a:r>
              <a:rPr b="0" i="0" lang="en-US" sz="2800" u="none" cap="none" strike="noStrike">
                <a:solidFill>
                  <a:schemeClr val="hlink"/>
                </a:solidFill>
                <a:latin typeface="Arial"/>
                <a:ea typeface="Arial"/>
                <a:cs typeface="Arial"/>
                <a:sym typeface="Arial"/>
              </a:rPr>
              <a:t>High risk</a:t>
            </a:r>
            <a:endParaRPr/>
          </a:p>
          <a:p>
            <a:pPr indent="-285750" lvl="1" marL="742950" marR="0" rtl="0" algn="l">
              <a:lnSpc>
                <a:spcPct val="100000"/>
              </a:lnSpc>
              <a:spcBef>
                <a:spcPts val="560"/>
              </a:spcBef>
              <a:spcAft>
                <a:spcPts val="0"/>
              </a:spcAft>
              <a:buClr>
                <a:srgbClr val="006600"/>
              </a:buClr>
              <a:buSzPts val="1400"/>
              <a:buFont typeface="Noto Sans Symbols"/>
              <a:buChar char="●"/>
            </a:pPr>
            <a:r>
              <a:rPr b="0" i="0" lang="en-US" sz="2800" u="none" cap="none" strike="noStrike">
                <a:solidFill>
                  <a:schemeClr val="hlink"/>
                </a:solidFill>
                <a:latin typeface="Arial"/>
                <a:ea typeface="Arial"/>
                <a:cs typeface="Arial"/>
                <a:sym typeface="Arial"/>
              </a:rPr>
              <a:t>High return</a:t>
            </a:r>
            <a:endParaRPr/>
          </a:p>
          <a:p>
            <a:pPr indent="-285750" lvl="1" marL="742950" marR="0" rtl="0" algn="l">
              <a:lnSpc>
                <a:spcPct val="100000"/>
              </a:lnSpc>
              <a:spcBef>
                <a:spcPts val="560"/>
              </a:spcBef>
              <a:spcAft>
                <a:spcPts val="0"/>
              </a:spcAft>
              <a:buClr>
                <a:srgbClr val="006600"/>
              </a:buClr>
              <a:buSzPts val="1400"/>
              <a:buFont typeface="Noto Sans Symbols"/>
              <a:buChar char="●"/>
            </a:pPr>
            <a:r>
              <a:rPr b="0" i="0" lang="en-US" sz="2800" u="none" cap="none" strike="noStrike">
                <a:solidFill>
                  <a:schemeClr val="hlink"/>
                </a:solidFill>
                <a:latin typeface="Arial"/>
                <a:ea typeface="Arial"/>
                <a:cs typeface="Arial"/>
                <a:sym typeface="Arial"/>
              </a:rPr>
              <a:t>Low liquidity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12"/>
          <p:cNvSpPr txBox="1"/>
          <p:nvPr>
            <p:ph type="title"/>
          </p:nvPr>
        </p:nvSpPr>
        <p:spPr>
          <a:xfrm>
            <a:off x="990600" y="381000"/>
            <a:ext cx="7010400" cy="16002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Inflation, Savings and Investments</a:t>
            </a:r>
            <a:endParaRPr/>
          </a:p>
        </p:txBody>
      </p:sp>
      <p:sp>
        <p:nvSpPr>
          <p:cNvPr id="211" name="Google Shape;211;p12"/>
          <p:cNvSpPr txBox="1"/>
          <p:nvPr/>
        </p:nvSpPr>
        <p:spPr>
          <a:xfrm>
            <a:off x="990600" y="2286000"/>
            <a:ext cx="4724400" cy="3508375"/>
          </a:xfrm>
          <a:prstGeom prst="rect">
            <a:avLst/>
          </a:prstGeom>
          <a:solidFill>
            <a:schemeClr val="hlink"/>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800"/>
              <a:buFont typeface="Gill Sans"/>
              <a:buNone/>
            </a:pPr>
            <a:r>
              <a:rPr b="0" i="0" lang="en-US" sz="2800" u="none" cap="none" strike="noStrike">
                <a:solidFill>
                  <a:schemeClr val="accent1"/>
                </a:solidFill>
                <a:latin typeface="Gill Sans"/>
                <a:ea typeface="Gill Sans"/>
                <a:cs typeface="Gill Sans"/>
                <a:sym typeface="Gill Sans"/>
              </a:rPr>
              <a:t>Today, a large soft drink at your favorite fast-food place costs $1.00.  You buy the soft drink but also decide to save some money for the future as well.  So you put a dollar in your savings account, where it earns 5%.</a:t>
            </a:r>
            <a:endParaRPr b="0" i="0" sz="1400" u="none" cap="none" strike="noStrike">
              <a:solidFill>
                <a:srgbClr val="000000"/>
              </a:solidFill>
              <a:latin typeface="Arial"/>
              <a:ea typeface="Arial"/>
              <a:cs typeface="Arial"/>
              <a:sym typeface="Arial"/>
            </a:endParaRPr>
          </a:p>
        </p:txBody>
      </p:sp>
      <p:pic>
        <p:nvPicPr>
          <p:cNvPr id="212" name="Google Shape;212;p12"/>
          <p:cNvPicPr preferRelativeResize="0"/>
          <p:nvPr/>
        </p:nvPicPr>
        <p:blipFill rotWithShape="1">
          <a:blip r:embed="rId3">
            <a:alphaModFix/>
          </a:blip>
          <a:srcRect b="0" l="0" r="0" t="0"/>
          <a:stretch/>
        </p:blipFill>
        <p:spPr>
          <a:xfrm>
            <a:off x="6248400" y="1828800"/>
            <a:ext cx="1851025" cy="4113212"/>
          </a:xfrm>
          <a:prstGeom prst="rect">
            <a:avLst/>
          </a:prstGeom>
          <a:noFill/>
          <a:ln>
            <a:noFill/>
          </a:ln>
        </p:spPr>
      </p:pic>
      <p:sp>
        <p:nvSpPr>
          <p:cNvPr id="213" name="Google Shape;213;p12"/>
          <p:cNvSpPr txBox="1"/>
          <p:nvPr/>
        </p:nvSpPr>
        <p:spPr>
          <a:xfrm>
            <a:off x="5715000" y="6248400"/>
            <a:ext cx="2819400" cy="39687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2000"/>
              <a:buFont typeface="Gill Sans"/>
              <a:buNone/>
            </a:pPr>
            <a:r>
              <a:rPr b="0" i="0" lang="en-US" sz="2000" u="none" cap="none" strike="noStrike">
                <a:solidFill>
                  <a:schemeClr val="dk2"/>
                </a:solidFill>
                <a:latin typeface="Gill Sans"/>
                <a:ea typeface="Gill Sans"/>
                <a:cs typeface="Gill Sans"/>
                <a:sym typeface="Gill Sans"/>
              </a:rPr>
              <a:t>NEFE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13"/>
          <p:cNvSpPr txBox="1"/>
          <p:nvPr>
            <p:ph type="title"/>
          </p:nvPr>
        </p:nvSpPr>
        <p:spPr>
          <a:xfrm>
            <a:off x="914400" y="381000"/>
            <a:ext cx="7010400" cy="16002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Inflation, Savings and Investments</a:t>
            </a:r>
            <a:endParaRPr/>
          </a:p>
        </p:txBody>
      </p:sp>
      <p:sp>
        <p:nvSpPr>
          <p:cNvPr id="219" name="Google Shape;219;p13"/>
          <p:cNvSpPr txBox="1"/>
          <p:nvPr/>
        </p:nvSpPr>
        <p:spPr>
          <a:xfrm>
            <a:off x="1143000" y="2133600"/>
            <a:ext cx="4724400" cy="3508375"/>
          </a:xfrm>
          <a:prstGeom prst="rect">
            <a:avLst/>
          </a:prstGeom>
          <a:solidFill>
            <a:schemeClr val="hlink"/>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800"/>
              <a:buFont typeface="Gill Sans"/>
              <a:buNone/>
            </a:pPr>
            <a:r>
              <a:rPr b="0" i="0" lang="en-US" sz="2800" u="none" cap="none" strike="noStrike">
                <a:solidFill>
                  <a:schemeClr val="accent1"/>
                </a:solidFill>
                <a:latin typeface="Gill Sans"/>
                <a:ea typeface="Gill Sans"/>
                <a:cs typeface="Gill Sans"/>
                <a:sym typeface="Gill Sans"/>
              </a:rPr>
              <a:t>One year later, the dollar in your saving account is worth $1.05.  You take the money out and visit your favorite convenience store, hoping to buy another delicious beverage.  Unfortunately, drinks now cost $1.10.</a:t>
            </a:r>
            <a:endParaRPr b="0" i="0" sz="1400" u="none" cap="none" strike="noStrike">
              <a:solidFill>
                <a:srgbClr val="000000"/>
              </a:solidFill>
              <a:latin typeface="Arial"/>
              <a:ea typeface="Arial"/>
              <a:cs typeface="Arial"/>
              <a:sym typeface="Arial"/>
            </a:endParaRPr>
          </a:p>
        </p:txBody>
      </p:sp>
      <p:pic>
        <p:nvPicPr>
          <p:cNvPr id="220" name="Google Shape;220;p13"/>
          <p:cNvPicPr preferRelativeResize="0"/>
          <p:nvPr/>
        </p:nvPicPr>
        <p:blipFill rotWithShape="1">
          <a:blip r:embed="rId3">
            <a:alphaModFix/>
          </a:blip>
          <a:srcRect b="0" l="0" r="0" t="0"/>
          <a:stretch/>
        </p:blipFill>
        <p:spPr>
          <a:xfrm>
            <a:off x="6705600" y="2514600"/>
            <a:ext cx="1233487" cy="2741612"/>
          </a:xfrm>
          <a:prstGeom prst="rect">
            <a:avLst/>
          </a:prstGeom>
          <a:noFill/>
          <a:ln>
            <a:noFill/>
          </a:ln>
        </p:spPr>
      </p:pic>
      <p:sp>
        <p:nvSpPr>
          <p:cNvPr id="221" name="Google Shape;221;p13"/>
          <p:cNvSpPr txBox="1"/>
          <p:nvPr/>
        </p:nvSpPr>
        <p:spPr>
          <a:xfrm>
            <a:off x="3581400" y="5791200"/>
            <a:ext cx="4724400" cy="39687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2000"/>
              <a:buFont typeface="Gill Sans"/>
              <a:buNone/>
            </a:pPr>
            <a:r>
              <a:rPr b="0" i="0" lang="en-US" sz="2000" u="none" cap="none" strike="noStrike">
                <a:solidFill>
                  <a:schemeClr val="dk2"/>
                </a:solidFill>
                <a:latin typeface="Gill Sans"/>
                <a:ea typeface="Gill Sans"/>
                <a:cs typeface="Gill Sans"/>
                <a:sym typeface="Gill Sans"/>
              </a:rPr>
              <a:t>NEFE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14"/>
          <p:cNvSpPr txBox="1"/>
          <p:nvPr>
            <p:ph type="title"/>
          </p:nvPr>
        </p:nvSpPr>
        <p:spPr>
          <a:xfrm>
            <a:off x="990600" y="685800"/>
            <a:ext cx="7010400" cy="16002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Inflation, Savings and Investments</a:t>
            </a:r>
            <a:endParaRPr/>
          </a:p>
        </p:txBody>
      </p:sp>
      <p:sp>
        <p:nvSpPr>
          <p:cNvPr id="227" name="Google Shape;227;p14"/>
          <p:cNvSpPr txBox="1"/>
          <p:nvPr/>
        </p:nvSpPr>
        <p:spPr>
          <a:xfrm>
            <a:off x="1295400" y="2514600"/>
            <a:ext cx="4800600" cy="265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2800"/>
              <a:buFont typeface="Gill Sans"/>
              <a:buNone/>
            </a:pPr>
            <a:r>
              <a:rPr b="0" i="0" lang="en-US" sz="2800" u="none" cap="none" strike="noStrike">
                <a:solidFill>
                  <a:schemeClr val="hlink"/>
                </a:solidFill>
                <a:latin typeface="Gill Sans"/>
                <a:ea typeface="Gill Sans"/>
                <a:cs typeface="Gill Sans"/>
                <a:sym typeface="Gill Sans"/>
              </a:rPr>
              <a:t>The point?  Inflation can work against your money.  You need to learn to invest wisely, follow the rate of inflation, and make sure your investment rates are higher than those of inflation.</a:t>
            </a:r>
            <a:endParaRPr b="0" i="0" sz="1400" u="none" cap="none" strike="noStrike">
              <a:solidFill>
                <a:srgbClr val="000000"/>
              </a:solidFill>
              <a:latin typeface="Arial"/>
              <a:ea typeface="Arial"/>
              <a:cs typeface="Arial"/>
              <a:sym typeface="Arial"/>
            </a:endParaRPr>
          </a:p>
        </p:txBody>
      </p:sp>
      <p:pic>
        <p:nvPicPr>
          <p:cNvPr id="228" name="Google Shape;228;p14"/>
          <p:cNvPicPr preferRelativeResize="0"/>
          <p:nvPr/>
        </p:nvPicPr>
        <p:blipFill rotWithShape="1">
          <a:blip r:embed="rId3">
            <a:alphaModFix/>
          </a:blip>
          <a:srcRect b="0" l="0" r="0" t="0"/>
          <a:stretch/>
        </p:blipFill>
        <p:spPr>
          <a:xfrm>
            <a:off x="6400800" y="2895600"/>
            <a:ext cx="1946275" cy="2247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pple">
  <a:themeElements>
    <a:clrScheme name="default">
      <a:dk1>
        <a:srgbClr val="000000"/>
      </a:dk1>
      <a:lt1>
        <a:srgbClr val="D7D1B9"/>
      </a:lt1>
      <a:dk2>
        <a:srgbClr val="B39257"/>
      </a:dk2>
      <a:lt2>
        <a:srgbClr val="B1A887"/>
      </a:lt2>
      <a:accent1>
        <a:srgbClr val="FFCC66"/>
      </a:accent1>
      <a:accent2>
        <a:srgbClr val="E6E3AC"/>
      </a:accent2>
      <a:accent3>
        <a:srgbClr val="D7D1B9"/>
      </a:accent3>
      <a:accent4>
        <a:srgbClr val="FFCC66"/>
      </a:accent4>
      <a:accent5>
        <a:srgbClr val="E6E3AC"/>
      </a:accent5>
      <a:accent6>
        <a:srgbClr val="D7D1B9"/>
      </a:accent6>
      <a:hlink>
        <a:srgbClr val="666633"/>
      </a:hlink>
      <a:folHlink>
        <a:srgbClr val="9C9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